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4"/>
  </p:notesMasterIdLst>
  <p:sldIdLst>
    <p:sldId id="292" r:id="rId3"/>
    <p:sldId id="301" r:id="rId4"/>
    <p:sldId id="329" r:id="rId5"/>
    <p:sldId id="311" r:id="rId6"/>
    <p:sldId id="312" r:id="rId7"/>
    <p:sldId id="331" r:id="rId8"/>
    <p:sldId id="313" r:id="rId9"/>
    <p:sldId id="316" r:id="rId10"/>
    <p:sldId id="303" r:id="rId11"/>
    <p:sldId id="304" r:id="rId12"/>
    <p:sldId id="305" r:id="rId13"/>
    <p:sldId id="317" r:id="rId14"/>
    <p:sldId id="318" r:id="rId15"/>
    <p:sldId id="309" r:id="rId16"/>
    <p:sldId id="307" r:id="rId17"/>
    <p:sldId id="308" r:id="rId18"/>
    <p:sldId id="314" r:id="rId19"/>
    <p:sldId id="315" r:id="rId20"/>
    <p:sldId id="319" r:id="rId21"/>
    <p:sldId id="320" r:id="rId22"/>
    <p:sldId id="310" r:id="rId23"/>
    <p:sldId id="321" r:id="rId24"/>
    <p:sldId id="327" r:id="rId25"/>
    <p:sldId id="322" r:id="rId26"/>
    <p:sldId id="323" r:id="rId27"/>
    <p:sldId id="324" r:id="rId28"/>
    <p:sldId id="328" r:id="rId29"/>
    <p:sldId id="306" r:id="rId30"/>
    <p:sldId id="326" r:id="rId31"/>
    <p:sldId id="330" r:id="rId32"/>
    <p:sldId id="281" r:id="rId3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079"/>
    <a:srgbClr val="171717"/>
    <a:srgbClr val="103EFF"/>
    <a:srgbClr val="FFC568"/>
    <a:srgbClr val="B66DB0"/>
    <a:srgbClr val="FF10B6"/>
    <a:srgbClr val="FFD110"/>
    <a:srgbClr val="6667AB"/>
    <a:srgbClr val="F3799E"/>
    <a:srgbClr val="F9F87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8AF0A3-8DB6-476C-8E77-1CEE9001F297}" v="76" dt="2022-08-04T10:23:27.511"/>
    <p1510:client id="{F7BBFBF8-117D-4207-9E80-F7399B82BE17}" v="5" dt="2022-08-04T17:23:22.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16" autoAdjust="0"/>
    <p:restoredTop sz="89446" autoAdjust="0"/>
  </p:normalViewPr>
  <p:slideViewPr>
    <p:cSldViewPr snapToGrid="0">
      <p:cViewPr varScale="1">
        <p:scale>
          <a:sx n="125" d="100"/>
          <a:sy n="125" d="100"/>
        </p:scale>
        <p:origin x="1747"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microsoft.com/office/2015/10/relationships/revisionInfo" Target="revisionInfo.xml"/><Relationship Id="rId21" Type="http://schemas.openxmlformats.org/officeDocument/2006/relationships/slide" Target="slides/slide19.xml"/><Relationship Id="rId34"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816E19D-23BA-47D3-AFB6-A681E758F1A4}" type="doc">
      <dgm:prSet loTypeId="urn:microsoft.com/office/officeart/2005/8/layout/radial6" loCatId="cycle" qsTypeId="urn:microsoft.com/office/officeart/2005/8/quickstyle/simple2" qsCatId="simple" csTypeId="urn:microsoft.com/office/officeart/2005/8/colors/colorful1" csCatId="colorful" phldr="1"/>
      <dgm:spPr/>
      <dgm:t>
        <a:bodyPr/>
        <a:lstStyle/>
        <a:p>
          <a:endParaRPr lang="en-US"/>
        </a:p>
      </dgm:t>
    </dgm:pt>
    <dgm:pt modelId="{9D05815D-F4E3-4FC5-9D5C-61D4D3E77818}">
      <dgm:prSet phldrT="[Text]"/>
      <dgm:spPr/>
      <dgm:t>
        <a:bodyPr/>
        <a:lstStyle/>
        <a:p>
          <a:r>
            <a:rPr lang="en-US" dirty="0"/>
            <a:t>Common Pitfalls with Durable Functions</a:t>
          </a:r>
        </a:p>
      </dgm:t>
    </dgm:pt>
    <dgm:pt modelId="{D187E907-71C1-4234-9D3D-F148BB881C9D}" type="parTrans" cxnId="{AA78D1A1-4EB8-4B1D-9996-706F54648F70}">
      <dgm:prSet/>
      <dgm:spPr/>
      <dgm:t>
        <a:bodyPr/>
        <a:lstStyle/>
        <a:p>
          <a:endParaRPr lang="en-US"/>
        </a:p>
      </dgm:t>
    </dgm:pt>
    <dgm:pt modelId="{A860D950-9DCD-4B87-A042-C89672ECC783}" type="sibTrans" cxnId="{AA78D1A1-4EB8-4B1D-9996-706F54648F70}">
      <dgm:prSet/>
      <dgm:spPr/>
      <dgm:t>
        <a:bodyPr/>
        <a:lstStyle/>
        <a:p>
          <a:endParaRPr lang="en-US"/>
        </a:p>
      </dgm:t>
    </dgm:pt>
    <dgm:pt modelId="{8AB93929-F736-495A-83E5-46C821BF1681}">
      <dgm:prSet phldrT="[Text]"/>
      <dgm:spPr/>
      <dgm:t>
        <a:bodyPr/>
        <a:lstStyle/>
        <a:p>
          <a:r>
            <a:rPr lang="en-US" b="1" i="0" dirty="0"/>
            <a:t>Code constraints</a:t>
          </a:r>
          <a:endParaRPr lang="en-US" dirty="0"/>
        </a:p>
      </dgm:t>
    </dgm:pt>
    <dgm:pt modelId="{35E67142-7367-4B3F-BC55-344AEAF1AE02}" type="parTrans" cxnId="{E63BD371-E91B-4C0C-8352-D560A29F13F2}">
      <dgm:prSet/>
      <dgm:spPr/>
      <dgm:t>
        <a:bodyPr/>
        <a:lstStyle/>
        <a:p>
          <a:endParaRPr lang="en-US"/>
        </a:p>
      </dgm:t>
    </dgm:pt>
    <dgm:pt modelId="{3EB913C8-FF2F-4C97-AF23-237C65252B9E}" type="sibTrans" cxnId="{E63BD371-E91B-4C0C-8352-D560A29F13F2}">
      <dgm:prSet/>
      <dgm:spPr/>
      <dgm:t>
        <a:bodyPr/>
        <a:lstStyle/>
        <a:p>
          <a:endParaRPr lang="en-US"/>
        </a:p>
      </dgm:t>
    </dgm:pt>
    <dgm:pt modelId="{1D58DBDA-18BD-44F2-9F6C-96671B9C0661}">
      <dgm:prSet phldrT="[Text]"/>
      <dgm:spPr/>
      <dgm:t>
        <a:bodyPr/>
        <a:lstStyle/>
        <a:p>
          <a:r>
            <a:rPr lang="en-US" b="1" i="0" dirty="0"/>
            <a:t>Idempotency</a:t>
          </a:r>
          <a:endParaRPr lang="en-US" dirty="0"/>
        </a:p>
      </dgm:t>
    </dgm:pt>
    <dgm:pt modelId="{E4DB3804-A381-43A9-82BF-DBEBF9953E19}" type="parTrans" cxnId="{5AC34353-072A-491B-AD02-048AD907D328}">
      <dgm:prSet/>
      <dgm:spPr/>
      <dgm:t>
        <a:bodyPr/>
        <a:lstStyle/>
        <a:p>
          <a:endParaRPr lang="en-US"/>
        </a:p>
      </dgm:t>
    </dgm:pt>
    <dgm:pt modelId="{D2B5E833-1AB5-453A-9A6A-B3F771A0DD4F}" type="sibTrans" cxnId="{5AC34353-072A-491B-AD02-048AD907D328}">
      <dgm:prSet/>
      <dgm:spPr/>
      <dgm:t>
        <a:bodyPr/>
        <a:lstStyle/>
        <a:p>
          <a:endParaRPr lang="en-US"/>
        </a:p>
      </dgm:t>
    </dgm:pt>
    <dgm:pt modelId="{5E2AF6F7-EF85-4FA8-A3E0-551409B04F35}">
      <dgm:prSet phldrT="[Text]"/>
      <dgm:spPr/>
      <dgm:t>
        <a:bodyPr/>
        <a:lstStyle/>
        <a:p>
          <a:r>
            <a:rPr lang="en-US" b="1" i="0" dirty="0"/>
            <a:t>Versioning</a:t>
          </a:r>
          <a:endParaRPr lang="en-US" dirty="0"/>
        </a:p>
      </dgm:t>
    </dgm:pt>
    <dgm:pt modelId="{D3F2289D-ABEF-4E99-8EF4-E0CCBAE063A6}" type="parTrans" cxnId="{2EAAB1B9-FC6A-45B2-970E-87FF79C2A9B1}">
      <dgm:prSet/>
      <dgm:spPr/>
      <dgm:t>
        <a:bodyPr/>
        <a:lstStyle/>
        <a:p>
          <a:endParaRPr lang="en-US"/>
        </a:p>
      </dgm:t>
    </dgm:pt>
    <dgm:pt modelId="{2363BCF7-15F7-4383-ABA6-B4FF2C3657D6}" type="sibTrans" cxnId="{2EAAB1B9-FC6A-45B2-970E-87FF79C2A9B1}">
      <dgm:prSet/>
      <dgm:spPr/>
      <dgm:t>
        <a:bodyPr/>
        <a:lstStyle/>
        <a:p>
          <a:endParaRPr lang="en-US"/>
        </a:p>
      </dgm:t>
    </dgm:pt>
    <dgm:pt modelId="{5A1EC406-84F6-4785-82D3-A52DE0AF9059}">
      <dgm:prSet phldrT="[Text]"/>
      <dgm:spPr/>
      <dgm:t>
        <a:bodyPr/>
        <a:lstStyle/>
        <a:p>
          <a:r>
            <a:rPr lang="en-US" b="1" i="0" dirty="0"/>
            <a:t>Payload sizes</a:t>
          </a:r>
          <a:endParaRPr lang="en-US" dirty="0"/>
        </a:p>
      </dgm:t>
    </dgm:pt>
    <dgm:pt modelId="{D153A52F-9A45-4633-A52C-C841C6536FD7}" type="parTrans" cxnId="{D752E130-A0F0-4C38-A911-1B464949E6E4}">
      <dgm:prSet/>
      <dgm:spPr/>
      <dgm:t>
        <a:bodyPr/>
        <a:lstStyle/>
        <a:p>
          <a:endParaRPr lang="en-US"/>
        </a:p>
      </dgm:t>
    </dgm:pt>
    <dgm:pt modelId="{72B0B052-ECDA-42C7-826C-78F6BFAA92EB}" type="sibTrans" cxnId="{D752E130-A0F0-4C38-A911-1B464949E6E4}">
      <dgm:prSet/>
      <dgm:spPr/>
      <dgm:t>
        <a:bodyPr/>
        <a:lstStyle/>
        <a:p>
          <a:endParaRPr lang="en-US"/>
        </a:p>
      </dgm:t>
    </dgm:pt>
    <dgm:pt modelId="{1C4F82B3-3BFA-45DC-BF07-62529131E680}">
      <dgm:prSet phldrT="[Text]"/>
      <dgm:spPr/>
      <dgm:t>
        <a:bodyPr/>
        <a:lstStyle/>
        <a:p>
          <a:r>
            <a:rPr lang="en-US" b="1" i="0"/>
            <a:t>History log sizes</a:t>
          </a:r>
          <a:endParaRPr lang="en-US" dirty="0"/>
        </a:p>
      </dgm:t>
    </dgm:pt>
    <dgm:pt modelId="{20653161-73CB-4407-BA04-AE2365639003}" type="parTrans" cxnId="{BE43655B-792E-4D35-9B22-C23ECF04DA8E}">
      <dgm:prSet/>
      <dgm:spPr/>
      <dgm:t>
        <a:bodyPr/>
        <a:lstStyle/>
        <a:p>
          <a:endParaRPr lang="en-US"/>
        </a:p>
      </dgm:t>
    </dgm:pt>
    <dgm:pt modelId="{6D2E8E3E-07F4-42A4-BFD3-3A9F3719101C}" type="sibTrans" cxnId="{BE43655B-792E-4D35-9B22-C23ECF04DA8E}">
      <dgm:prSet/>
      <dgm:spPr/>
      <dgm:t>
        <a:bodyPr/>
        <a:lstStyle/>
        <a:p>
          <a:endParaRPr lang="en-US"/>
        </a:p>
      </dgm:t>
    </dgm:pt>
    <dgm:pt modelId="{660BD61D-62C9-4692-A054-2AD41D791F6E}">
      <dgm:prSet phldrT="[Text]"/>
      <dgm:spPr>
        <a:solidFill>
          <a:srgbClr val="682079"/>
        </a:solidFill>
      </dgm:spPr>
      <dgm:t>
        <a:bodyPr/>
        <a:lstStyle/>
        <a:p>
          <a:r>
            <a:rPr lang="en-US" b="1" i="0" dirty="0"/>
            <a:t>Dead-lettering or poison-message handling</a:t>
          </a:r>
          <a:endParaRPr lang="en-US" dirty="0"/>
        </a:p>
      </dgm:t>
    </dgm:pt>
    <dgm:pt modelId="{297DA749-BA7C-41A1-8A21-FBFF73FB1BFB}" type="parTrans" cxnId="{EF56AE1A-B3C5-4E52-9EFB-DC2B0132B7A9}">
      <dgm:prSet/>
      <dgm:spPr/>
      <dgm:t>
        <a:bodyPr/>
        <a:lstStyle/>
        <a:p>
          <a:endParaRPr lang="en-US"/>
        </a:p>
      </dgm:t>
    </dgm:pt>
    <dgm:pt modelId="{31B62C5D-FCB4-4EBC-89D7-866F44253CEB}" type="sibTrans" cxnId="{EF56AE1A-B3C5-4E52-9EFB-DC2B0132B7A9}">
      <dgm:prSet/>
      <dgm:spPr>
        <a:solidFill>
          <a:srgbClr val="682079"/>
        </a:solidFill>
      </dgm:spPr>
      <dgm:t>
        <a:bodyPr/>
        <a:lstStyle/>
        <a:p>
          <a:endParaRPr lang="en-US"/>
        </a:p>
      </dgm:t>
    </dgm:pt>
    <dgm:pt modelId="{33F98BB0-EABD-47A6-A108-3A4CC53ED001}" type="pres">
      <dgm:prSet presAssocID="{4816E19D-23BA-47D3-AFB6-A681E758F1A4}" presName="Name0" presStyleCnt="0">
        <dgm:presLayoutVars>
          <dgm:chMax val="1"/>
          <dgm:dir/>
          <dgm:animLvl val="ctr"/>
          <dgm:resizeHandles val="exact"/>
        </dgm:presLayoutVars>
      </dgm:prSet>
      <dgm:spPr/>
    </dgm:pt>
    <dgm:pt modelId="{FE328503-FE09-44BA-8DE5-CAC7BD2E6D0A}" type="pres">
      <dgm:prSet presAssocID="{9D05815D-F4E3-4FC5-9D5C-61D4D3E77818}" presName="centerShape" presStyleLbl="node0" presStyleIdx="0" presStyleCnt="1"/>
      <dgm:spPr/>
    </dgm:pt>
    <dgm:pt modelId="{B8E30335-A5AA-42D3-9F43-5206BBB1A249}" type="pres">
      <dgm:prSet presAssocID="{8AB93929-F736-495A-83E5-46C821BF1681}" presName="node" presStyleLbl="node1" presStyleIdx="0" presStyleCnt="6">
        <dgm:presLayoutVars>
          <dgm:bulletEnabled val="1"/>
        </dgm:presLayoutVars>
      </dgm:prSet>
      <dgm:spPr/>
    </dgm:pt>
    <dgm:pt modelId="{AD2D3A2D-4BAF-40CF-B133-7E3290726D0E}" type="pres">
      <dgm:prSet presAssocID="{8AB93929-F736-495A-83E5-46C821BF1681}" presName="dummy" presStyleCnt="0"/>
      <dgm:spPr/>
    </dgm:pt>
    <dgm:pt modelId="{6C6FA342-B24D-4ECE-B2DD-83279FF82777}" type="pres">
      <dgm:prSet presAssocID="{3EB913C8-FF2F-4C97-AF23-237C65252B9E}" presName="sibTrans" presStyleLbl="sibTrans2D1" presStyleIdx="0" presStyleCnt="6"/>
      <dgm:spPr/>
    </dgm:pt>
    <dgm:pt modelId="{6F536A49-A783-4898-8866-F5AC3637A356}" type="pres">
      <dgm:prSet presAssocID="{1D58DBDA-18BD-44F2-9F6C-96671B9C0661}" presName="node" presStyleLbl="node1" presStyleIdx="1" presStyleCnt="6">
        <dgm:presLayoutVars>
          <dgm:bulletEnabled val="1"/>
        </dgm:presLayoutVars>
      </dgm:prSet>
      <dgm:spPr/>
    </dgm:pt>
    <dgm:pt modelId="{46A7D1ED-6272-400B-90B5-094429CB02E3}" type="pres">
      <dgm:prSet presAssocID="{1D58DBDA-18BD-44F2-9F6C-96671B9C0661}" presName="dummy" presStyleCnt="0"/>
      <dgm:spPr/>
    </dgm:pt>
    <dgm:pt modelId="{9CC8762E-6119-4D93-A9A5-784EC6E87766}" type="pres">
      <dgm:prSet presAssocID="{D2B5E833-1AB5-453A-9A6A-B3F771A0DD4F}" presName="sibTrans" presStyleLbl="sibTrans2D1" presStyleIdx="1" presStyleCnt="6"/>
      <dgm:spPr/>
    </dgm:pt>
    <dgm:pt modelId="{00A40CFA-6DE9-4639-AD29-56980C1B89A3}" type="pres">
      <dgm:prSet presAssocID="{5E2AF6F7-EF85-4FA8-A3E0-551409B04F35}" presName="node" presStyleLbl="node1" presStyleIdx="2" presStyleCnt="6">
        <dgm:presLayoutVars>
          <dgm:bulletEnabled val="1"/>
        </dgm:presLayoutVars>
      </dgm:prSet>
      <dgm:spPr/>
    </dgm:pt>
    <dgm:pt modelId="{22CE9293-7563-42A8-BBD6-308BE75D6B33}" type="pres">
      <dgm:prSet presAssocID="{5E2AF6F7-EF85-4FA8-A3E0-551409B04F35}" presName="dummy" presStyleCnt="0"/>
      <dgm:spPr/>
    </dgm:pt>
    <dgm:pt modelId="{6F754E48-1F78-4F70-8BEC-9B8D90413FB2}" type="pres">
      <dgm:prSet presAssocID="{2363BCF7-15F7-4383-ABA6-B4FF2C3657D6}" presName="sibTrans" presStyleLbl="sibTrans2D1" presStyleIdx="2" presStyleCnt="6"/>
      <dgm:spPr/>
    </dgm:pt>
    <dgm:pt modelId="{53BD21FF-3C1D-4BE0-9C53-F6D305D6D5B3}" type="pres">
      <dgm:prSet presAssocID="{5A1EC406-84F6-4785-82D3-A52DE0AF9059}" presName="node" presStyleLbl="node1" presStyleIdx="3" presStyleCnt="6">
        <dgm:presLayoutVars>
          <dgm:bulletEnabled val="1"/>
        </dgm:presLayoutVars>
      </dgm:prSet>
      <dgm:spPr/>
    </dgm:pt>
    <dgm:pt modelId="{ED2D1287-9B99-4554-8528-B115B6EC7371}" type="pres">
      <dgm:prSet presAssocID="{5A1EC406-84F6-4785-82D3-A52DE0AF9059}" presName="dummy" presStyleCnt="0"/>
      <dgm:spPr/>
    </dgm:pt>
    <dgm:pt modelId="{F3868FC6-9636-4A4C-A153-93029FBB9AD0}" type="pres">
      <dgm:prSet presAssocID="{72B0B052-ECDA-42C7-826C-78F6BFAA92EB}" presName="sibTrans" presStyleLbl="sibTrans2D1" presStyleIdx="3" presStyleCnt="6"/>
      <dgm:spPr/>
    </dgm:pt>
    <dgm:pt modelId="{75B8171A-5536-4A81-82BA-4C3EACC02D06}" type="pres">
      <dgm:prSet presAssocID="{1C4F82B3-3BFA-45DC-BF07-62529131E680}" presName="node" presStyleLbl="node1" presStyleIdx="4" presStyleCnt="6">
        <dgm:presLayoutVars>
          <dgm:bulletEnabled val="1"/>
        </dgm:presLayoutVars>
      </dgm:prSet>
      <dgm:spPr/>
    </dgm:pt>
    <dgm:pt modelId="{6FC7FA35-AC8F-4C31-9B47-60E68C567E71}" type="pres">
      <dgm:prSet presAssocID="{1C4F82B3-3BFA-45DC-BF07-62529131E680}" presName="dummy" presStyleCnt="0"/>
      <dgm:spPr/>
    </dgm:pt>
    <dgm:pt modelId="{46C46430-86C9-4197-AECD-BB0B57C7BC9F}" type="pres">
      <dgm:prSet presAssocID="{6D2E8E3E-07F4-42A4-BFD3-3A9F3719101C}" presName="sibTrans" presStyleLbl="sibTrans2D1" presStyleIdx="4" presStyleCnt="6"/>
      <dgm:spPr/>
    </dgm:pt>
    <dgm:pt modelId="{DB499950-1BE5-4137-9518-FD66486E7DD6}" type="pres">
      <dgm:prSet presAssocID="{660BD61D-62C9-4692-A054-2AD41D791F6E}" presName="node" presStyleLbl="node1" presStyleIdx="5" presStyleCnt="6">
        <dgm:presLayoutVars>
          <dgm:bulletEnabled val="1"/>
        </dgm:presLayoutVars>
      </dgm:prSet>
      <dgm:spPr/>
    </dgm:pt>
    <dgm:pt modelId="{B31AEDAA-69EC-4BEC-B14B-CCFCA8DF2284}" type="pres">
      <dgm:prSet presAssocID="{660BD61D-62C9-4692-A054-2AD41D791F6E}" presName="dummy" presStyleCnt="0"/>
      <dgm:spPr/>
    </dgm:pt>
    <dgm:pt modelId="{9FEE4BA7-78B9-4DF4-9A09-A7C0AC22751C}" type="pres">
      <dgm:prSet presAssocID="{31B62C5D-FCB4-4EBC-89D7-866F44253CEB}" presName="sibTrans" presStyleLbl="sibTrans2D1" presStyleIdx="5" presStyleCnt="6"/>
      <dgm:spPr/>
    </dgm:pt>
  </dgm:ptLst>
  <dgm:cxnLst>
    <dgm:cxn modelId="{D6881413-3F48-43F0-8DC9-9B3E41565BDC}" type="presOf" srcId="{9D05815D-F4E3-4FC5-9D5C-61D4D3E77818}" destId="{FE328503-FE09-44BA-8DE5-CAC7BD2E6D0A}" srcOrd="0" destOrd="0" presId="urn:microsoft.com/office/officeart/2005/8/layout/radial6"/>
    <dgm:cxn modelId="{EF56AE1A-B3C5-4E52-9EFB-DC2B0132B7A9}" srcId="{9D05815D-F4E3-4FC5-9D5C-61D4D3E77818}" destId="{660BD61D-62C9-4692-A054-2AD41D791F6E}" srcOrd="5" destOrd="0" parTransId="{297DA749-BA7C-41A1-8A21-FBFF73FB1BFB}" sibTransId="{31B62C5D-FCB4-4EBC-89D7-866F44253CEB}"/>
    <dgm:cxn modelId="{1E3D4826-D3C1-4F37-A7B5-6ADDDDAFDCBE}" type="presOf" srcId="{5A1EC406-84F6-4785-82D3-A52DE0AF9059}" destId="{53BD21FF-3C1D-4BE0-9C53-F6D305D6D5B3}" srcOrd="0" destOrd="0" presId="urn:microsoft.com/office/officeart/2005/8/layout/radial6"/>
    <dgm:cxn modelId="{D752E130-A0F0-4C38-A911-1B464949E6E4}" srcId="{9D05815D-F4E3-4FC5-9D5C-61D4D3E77818}" destId="{5A1EC406-84F6-4785-82D3-A52DE0AF9059}" srcOrd="3" destOrd="0" parTransId="{D153A52F-9A45-4633-A52C-C841C6536FD7}" sibTransId="{72B0B052-ECDA-42C7-826C-78F6BFAA92EB}"/>
    <dgm:cxn modelId="{A3AC9738-28BB-4749-856B-CD84EA197BAB}" type="presOf" srcId="{8AB93929-F736-495A-83E5-46C821BF1681}" destId="{B8E30335-A5AA-42D3-9F43-5206BBB1A249}" srcOrd="0" destOrd="0" presId="urn:microsoft.com/office/officeart/2005/8/layout/radial6"/>
    <dgm:cxn modelId="{BE43655B-792E-4D35-9B22-C23ECF04DA8E}" srcId="{9D05815D-F4E3-4FC5-9D5C-61D4D3E77818}" destId="{1C4F82B3-3BFA-45DC-BF07-62529131E680}" srcOrd="4" destOrd="0" parTransId="{20653161-73CB-4407-BA04-AE2365639003}" sibTransId="{6D2E8E3E-07F4-42A4-BFD3-3A9F3719101C}"/>
    <dgm:cxn modelId="{7589C161-6A87-4189-95AA-D66E99E5275D}" type="presOf" srcId="{31B62C5D-FCB4-4EBC-89D7-866F44253CEB}" destId="{9FEE4BA7-78B9-4DF4-9A09-A7C0AC22751C}" srcOrd="0" destOrd="0" presId="urn:microsoft.com/office/officeart/2005/8/layout/radial6"/>
    <dgm:cxn modelId="{98D7DB46-CD9C-4E9D-9126-8CB2746ED09C}" type="presOf" srcId="{D2B5E833-1AB5-453A-9A6A-B3F771A0DD4F}" destId="{9CC8762E-6119-4D93-A9A5-784EC6E87766}" srcOrd="0" destOrd="0" presId="urn:microsoft.com/office/officeart/2005/8/layout/radial6"/>
    <dgm:cxn modelId="{7B75B750-5277-4D75-BD53-F854676EF776}" type="presOf" srcId="{6D2E8E3E-07F4-42A4-BFD3-3A9F3719101C}" destId="{46C46430-86C9-4197-AECD-BB0B57C7BC9F}" srcOrd="0" destOrd="0" presId="urn:microsoft.com/office/officeart/2005/8/layout/radial6"/>
    <dgm:cxn modelId="{0560BC71-F13D-4129-9E0E-A10793FF38F0}" type="presOf" srcId="{5E2AF6F7-EF85-4FA8-A3E0-551409B04F35}" destId="{00A40CFA-6DE9-4639-AD29-56980C1B89A3}" srcOrd="0" destOrd="0" presId="urn:microsoft.com/office/officeart/2005/8/layout/radial6"/>
    <dgm:cxn modelId="{E63BD371-E91B-4C0C-8352-D560A29F13F2}" srcId="{9D05815D-F4E3-4FC5-9D5C-61D4D3E77818}" destId="{8AB93929-F736-495A-83E5-46C821BF1681}" srcOrd="0" destOrd="0" parTransId="{35E67142-7367-4B3F-BC55-344AEAF1AE02}" sibTransId="{3EB913C8-FF2F-4C97-AF23-237C65252B9E}"/>
    <dgm:cxn modelId="{5AC34353-072A-491B-AD02-048AD907D328}" srcId="{9D05815D-F4E3-4FC5-9D5C-61D4D3E77818}" destId="{1D58DBDA-18BD-44F2-9F6C-96671B9C0661}" srcOrd="1" destOrd="0" parTransId="{E4DB3804-A381-43A9-82BF-DBEBF9953E19}" sibTransId="{D2B5E833-1AB5-453A-9A6A-B3F771A0DD4F}"/>
    <dgm:cxn modelId="{AD025887-A524-4EB2-B263-D0C45EBE0E6B}" type="presOf" srcId="{1D58DBDA-18BD-44F2-9F6C-96671B9C0661}" destId="{6F536A49-A783-4898-8866-F5AC3637A356}" srcOrd="0" destOrd="0" presId="urn:microsoft.com/office/officeart/2005/8/layout/radial6"/>
    <dgm:cxn modelId="{1CAA5E9E-6646-438C-A465-E9DB1FFE20CC}" type="presOf" srcId="{2363BCF7-15F7-4383-ABA6-B4FF2C3657D6}" destId="{6F754E48-1F78-4F70-8BEC-9B8D90413FB2}" srcOrd="0" destOrd="0" presId="urn:microsoft.com/office/officeart/2005/8/layout/radial6"/>
    <dgm:cxn modelId="{AA78D1A1-4EB8-4B1D-9996-706F54648F70}" srcId="{4816E19D-23BA-47D3-AFB6-A681E758F1A4}" destId="{9D05815D-F4E3-4FC5-9D5C-61D4D3E77818}" srcOrd="0" destOrd="0" parTransId="{D187E907-71C1-4234-9D3D-F148BB881C9D}" sibTransId="{A860D950-9DCD-4B87-A042-C89672ECC783}"/>
    <dgm:cxn modelId="{2EAAB1B9-FC6A-45B2-970E-87FF79C2A9B1}" srcId="{9D05815D-F4E3-4FC5-9D5C-61D4D3E77818}" destId="{5E2AF6F7-EF85-4FA8-A3E0-551409B04F35}" srcOrd="2" destOrd="0" parTransId="{D3F2289D-ABEF-4E99-8EF4-E0CCBAE063A6}" sibTransId="{2363BCF7-15F7-4383-ABA6-B4FF2C3657D6}"/>
    <dgm:cxn modelId="{8C4775D4-2558-448F-A2DA-B8C785ED65D7}" type="presOf" srcId="{72B0B052-ECDA-42C7-826C-78F6BFAA92EB}" destId="{F3868FC6-9636-4A4C-A153-93029FBB9AD0}" srcOrd="0" destOrd="0" presId="urn:microsoft.com/office/officeart/2005/8/layout/radial6"/>
    <dgm:cxn modelId="{F5A210EE-C70C-4F0B-9DF5-88BBCC42CDA6}" type="presOf" srcId="{1C4F82B3-3BFA-45DC-BF07-62529131E680}" destId="{75B8171A-5536-4A81-82BA-4C3EACC02D06}" srcOrd="0" destOrd="0" presId="urn:microsoft.com/office/officeart/2005/8/layout/radial6"/>
    <dgm:cxn modelId="{181968F1-56F8-4501-A931-087EA1CDB273}" type="presOf" srcId="{3EB913C8-FF2F-4C97-AF23-237C65252B9E}" destId="{6C6FA342-B24D-4ECE-B2DD-83279FF82777}" srcOrd="0" destOrd="0" presId="urn:microsoft.com/office/officeart/2005/8/layout/radial6"/>
    <dgm:cxn modelId="{47CC20F6-F0FE-42F1-ACF7-C0D957794DF7}" type="presOf" srcId="{660BD61D-62C9-4692-A054-2AD41D791F6E}" destId="{DB499950-1BE5-4137-9518-FD66486E7DD6}" srcOrd="0" destOrd="0" presId="urn:microsoft.com/office/officeart/2005/8/layout/radial6"/>
    <dgm:cxn modelId="{31A616F8-3AA5-47A1-AD45-0835C3C47DBB}" type="presOf" srcId="{4816E19D-23BA-47D3-AFB6-A681E758F1A4}" destId="{33F98BB0-EABD-47A6-A108-3A4CC53ED001}" srcOrd="0" destOrd="0" presId="urn:microsoft.com/office/officeart/2005/8/layout/radial6"/>
    <dgm:cxn modelId="{52EC489E-3D6A-4EAE-B51D-E12A9C8F948C}" type="presParOf" srcId="{33F98BB0-EABD-47A6-A108-3A4CC53ED001}" destId="{FE328503-FE09-44BA-8DE5-CAC7BD2E6D0A}" srcOrd="0" destOrd="0" presId="urn:microsoft.com/office/officeart/2005/8/layout/radial6"/>
    <dgm:cxn modelId="{E2E47926-0495-41CD-810F-AE2B16FB1096}" type="presParOf" srcId="{33F98BB0-EABD-47A6-A108-3A4CC53ED001}" destId="{B8E30335-A5AA-42D3-9F43-5206BBB1A249}" srcOrd="1" destOrd="0" presId="urn:microsoft.com/office/officeart/2005/8/layout/radial6"/>
    <dgm:cxn modelId="{7C3A5CC6-C6C6-4213-A940-7E7E06026E82}" type="presParOf" srcId="{33F98BB0-EABD-47A6-A108-3A4CC53ED001}" destId="{AD2D3A2D-4BAF-40CF-B133-7E3290726D0E}" srcOrd="2" destOrd="0" presId="urn:microsoft.com/office/officeart/2005/8/layout/radial6"/>
    <dgm:cxn modelId="{EAEEF700-63DE-408F-AE2A-72A29DD06996}" type="presParOf" srcId="{33F98BB0-EABD-47A6-A108-3A4CC53ED001}" destId="{6C6FA342-B24D-4ECE-B2DD-83279FF82777}" srcOrd="3" destOrd="0" presId="urn:microsoft.com/office/officeart/2005/8/layout/radial6"/>
    <dgm:cxn modelId="{7AF009F9-D727-46B2-8A42-103F5303AA72}" type="presParOf" srcId="{33F98BB0-EABD-47A6-A108-3A4CC53ED001}" destId="{6F536A49-A783-4898-8866-F5AC3637A356}" srcOrd="4" destOrd="0" presId="urn:microsoft.com/office/officeart/2005/8/layout/radial6"/>
    <dgm:cxn modelId="{2815D51D-1EFC-41D0-BE6B-5FDF6E06BAB0}" type="presParOf" srcId="{33F98BB0-EABD-47A6-A108-3A4CC53ED001}" destId="{46A7D1ED-6272-400B-90B5-094429CB02E3}" srcOrd="5" destOrd="0" presId="urn:microsoft.com/office/officeart/2005/8/layout/radial6"/>
    <dgm:cxn modelId="{08115B1A-BF31-4B68-A559-FDC76DF9671F}" type="presParOf" srcId="{33F98BB0-EABD-47A6-A108-3A4CC53ED001}" destId="{9CC8762E-6119-4D93-A9A5-784EC6E87766}" srcOrd="6" destOrd="0" presId="urn:microsoft.com/office/officeart/2005/8/layout/radial6"/>
    <dgm:cxn modelId="{9C0106DB-C1B4-4F36-BC17-8EBEE32F6C2D}" type="presParOf" srcId="{33F98BB0-EABD-47A6-A108-3A4CC53ED001}" destId="{00A40CFA-6DE9-4639-AD29-56980C1B89A3}" srcOrd="7" destOrd="0" presId="urn:microsoft.com/office/officeart/2005/8/layout/radial6"/>
    <dgm:cxn modelId="{66B2A680-387B-4F03-ABDE-8AD7E1CF5586}" type="presParOf" srcId="{33F98BB0-EABD-47A6-A108-3A4CC53ED001}" destId="{22CE9293-7563-42A8-BBD6-308BE75D6B33}" srcOrd="8" destOrd="0" presId="urn:microsoft.com/office/officeart/2005/8/layout/radial6"/>
    <dgm:cxn modelId="{B2611DF7-EBBD-4CB0-AF30-4E7298BEB34C}" type="presParOf" srcId="{33F98BB0-EABD-47A6-A108-3A4CC53ED001}" destId="{6F754E48-1F78-4F70-8BEC-9B8D90413FB2}" srcOrd="9" destOrd="0" presId="urn:microsoft.com/office/officeart/2005/8/layout/radial6"/>
    <dgm:cxn modelId="{0FE4FE84-87FE-4CCB-8F38-9EDD80BA73E4}" type="presParOf" srcId="{33F98BB0-EABD-47A6-A108-3A4CC53ED001}" destId="{53BD21FF-3C1D-4BE0-9C53-F6D305D6D5B3}" srcOrd="10" destOrd="0" presId="urn:microsoft.com/office/officeart/2005/8/layout/radial6"/>
    <dgm:cxn modelId="{A86FB404-BC5D-4FE2-BA51-CBD4466F52B3}" type="presParOf" srcId="{33F98BB0-EABD-47A6-A108-3A4CC53ED001}" destId="{ED2D1287-9B99-4554-8528-B115B6EC7371}" srcOrd="11" destOrd="0" presId="urn:microsoft.com/office/officeart/2005/8/layout/radial6"/>
    <dgm:cxn modelId="{35ADDE71-DB33-4044-8AF0-29F99F2929B0}" type="presParOf" srcId="{33F98BB0-EABD-47A6-A108-3A4CC53ED001}" destId="{F3868FC6-9636-4A4C-A153-93029FBB9AD0}" srcOrd="12" destOrd="0" presId="urn:microsoft.com/office/officeart/2005/8/layout/radial6"/>
    <dgm:cxn modelId="{1F920CEB-0E09-4640-9FA9-C68FD09752D6}" type="presParOf" srcId="{33F98BB0-EABD-47A6-A108-3A4CC53ED001}" destId="{75B8171A-5536-4A81-82BA-4C3EACC02D06}" srcOrd="13" destOrd="0" presId="urn:microsoft.com/office/officeart/2005/8/layout/radial6"/>
    <dgm:cxn modelId="{F7CBFD14-63A3-4336-9D04-3AB70FCEB80C}" type="presParOf" srcId="{33F98BB0-EABD-47A6-A108-3A4CC53ED001}" destId="{6FC7FA35-AC8F-4C31-9B47-60E68C567E71}" srcOrd="14" destOrd="0" presId="urn:microsoft.com/office/officeart/2005/8/layout/radial6"/>
    <dgm:cxn modelId="{1D39BF45-F44B-40E1-9AC9-A704957F7BC4}" type="presParOf" srcId="{33F98BB0-EABD-47A6-A108-3A4CC53ED001}" destId="{46C46430-86C9-4197-AECD-BB0B57C7BC9F}" srcOrd="15" destOrd="0" presId="urn:microsoft.com/office/officeart/2005/8/layout/radial6"/>
    <dgm:cxn modelId="{49735EBF-42FA-4E1C-A430-0D04A7BF97B4}" type="presParOf" srcId="{33F98BB0-EABD-47A6-A108-3A4CC53ED001}" destId="{DB499950-1BE5-4137-9518-FD66486E7DD6}" srcOrd="16" destOrd="0" presId="urn:microsoft.com/office/officeart/2005/8/layout/radial6"/>
    <dgm:cxn modelId="{DA608724-4BCE-4E49-9B11-52D13729EA09}" type="presParOf" srcId="{33F98BB0-EABD-47A6-A108-3A4CC53ED001}" destId="{B31AEDAA-69EC-4BEC-B14B-CCFCA8DF2284}" srcOrd="17" destOrd="0" presId="urn:microsoft.com/office/officeart/2005/8/layout/radial6"/>
    <dgm:cxn modelId="{01F49E09-2899-4EDC-91A3-D1BC3936361F}" type="presParOf" srcId="{33F98BB0-EABD-47A6-A108-3A4CC53ED001}" destId="{9FEE4BA7-78B9-4DF4-9A09-A7C0AC22751C}" srcOrd="18" destOrd="0" presId="urn:microsoft.com/office/officeart/2005/8/layout/radial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EE4BA7-78B9-4DF4-9A09-A7C0AC22751C}">
      <dsp:nvSpPr>
        <dsp:cNvPr id="0" name=""/>
        <dsp:cNvSpPr/>
      </dsp:nvSpPr>
      <dsp:spPr>
        <a:xfrm>
          <a:off x="2112595" y="657683"/>
          <a:ext cx="4504281" cy="4504281"/>
        </a:xfrm>
        <a:prstGeom prst="blockArc">
          <a:avLst>
            <a:gd name="adj1" fmla="val 12600000"/>
            <a:gd name="adj2" fmla="val 16200000"/>
            <a:gd name="adj3" fmla="val 4521"/>
          </a:avLst>
        </a:prstGeom>
        <a:solidFill>
          <a:srgbClr val="682079"/>
        </a:solidFill>
        <a:ln>
          <a:noFill/>
        </a:ln>
        <a:effectLst/>
      </dsp:spPr>
      <dsp:style>
        <a:lnRef idx="0">
          <a:scrgbClr r="0" g="0" b="0"/>
        </a:lnRef>
        <a:fillRef idx="1">
          <a:scrgbClr r="0" g="0" b="0"/>
        </a:fillRef>
        <a:effectRef idx="1">
          <a:scrgbClr r="0" g="0" b="0"/>
        </a:effectRef>
        <a:fontRef idx="minor">
          <a:schemeClr val="lt1"/>
        </a:fontRef>
      </dsp:style>
    </dsp:sp>
    <dsp:sp modelId="{46C46430-86C9-4197-AECD-BB0B57C7BC9F}">
      <dsp:nvSpPr>
        <dsp:cNvPr id="0" name=""/>
        <dsp:cNvSpPr/>
      </dsp:nvSpPr>
      <dsp:spPr>
        <a:xfrm>
          <a:off x="2112595" y="657683"/>
          <a:ext cx="4504281" cy="4504281"/>
        </a:xfrm>
        <a:prstGeom prst="blockArc">
          <a:avLst>
            <a:gd name="adj1" fmla="val 9000000"/>
            <a:gd name="adj2" fmla="val 12600000"/>
            <a:gd name="adj3" fmla="val 4521"/>
          </a:avLst>
        </a:prstGeom>
        <a:solidFill>
          <a:schemeClr val="accent6">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3868FC6-9636-4A4C-A153-93029FBB9AD0}">
      <dsp:nvSpPr>
        <dsp:cNvPr id="0" name=""/>
        <dsp:cNvSpPr/>
      </dsp:nvSpPr>
      <dsp:spPr>
        <a:xfrm>
          <a:off x="2112595" y="657683"/>
          <a:ext cx="4504281" cy="4504281"/>
        </a:xfrm>
        <a:prstGeom prst="blockArc">
          <a:avLst>
            <a:gd name="adj1" fmla="val 5400000"/>
            <a:gd name="adj2" fmla="val 9000000"/>
            <a:gd name="adj3" fmla="val 4521"/>
          </a:avLst>
        </a:prstGeom>
        <a:solidFill>
          <a:schemeClr val="accent5">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F754E48-1F78-4F70-8BEC-9B8D90413FB2}">
      <dsp:nvSpPr>
        <dsp:cNvPr id="0" name=""/>
        <dsp:cNvSpPr/>
      </dsp:nvSpPr>
      <dsp:spPr>
        <a:xfrm>
          <a:off x="2112595" y="657683"/>
          <a:ext cx="4504281" cy="4504281"/>
        </a:xfrm>
        <a:prstGeom prst="blockArc">
          <a:avLst>
            <a:gd name="adj1" fmla="val 1800000"/>
            <a:gd name="adj2" fmla="val 5400000"/>
            <a:gd name="adj3" fmla="val 4521"/>
          </a:avLst>
        </a:prstGeom>
        <a:solidFill>
          <a:schemeClr val="accent4">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9CC8762E-6119-4D93-A9A5-784EC6E87766}">
      <dsp:nvSpPr>
        <dsp:cNvPr id="0" name=""/>
        <dsp:cNvSpPr/>
      </dsp:nvSpPr>
      <dsp:spPr>
        <a:xfrm>
          <a:off x="2112595" y="657683"/>
          <a:ext cx="4504281" cy="4504281"/>
        </a:xfrm>
        <a:prstGeom prst="blockArc">
          <a:avLst>
            <a:gd name="adj1" fmla="val 19800000"/>
            <a:gd name="adj2" fmla="val 1800000"/>
            <a:gd name="adj3" fmla="val 4521"/>
          </a:avLst>
        </a:prstGeom>
        <a:solidFill>
          <a:schemeClr val="accent3">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6C6FA342-B24D-4ECE-B2DD-83279FF82777}">
      <dsp:nvSpPr>
        <dsp:cNvPr id="0" name=""/>
        <dsp:cNvSpPr/>
      </dsp:nvSpPr>
      <dsp:spPr>
        <a:xfrm>
          <a:off x="2112595" y="657683"/>
          <a:ext cx="4504281" cy="4504281"/>
        </a:xfrm>
        <a:prstGeom prst="blockArc">
          <a:avLst>
            <a:gd name="adj1" fmla="val 16200000"/>
            <a:gd name="adj2" fmla="val 19800000"/>
            <a:gd name="adj3" fmla="val 4521"/>
          </a:avLst>
        </a:prstGeom>
        <a:solidFill>
          <a:schemeClr val="accent2">
            <a:hueOff val="0"/>
            <a:satOff val="0"/>
            <a:lumOff val="0"/>
            <a:alphaOff val="0"/>
          </a:schemeClr>
        </a:solidFill>
        <a:ln>
          <a:noFill/>
        </a:ln>
        <a:effectLst/>
      </dsp:spPr>
      <dsp:style>
        <a:lnRef idx="0">
          <a:scrgbClr r="0" g="0" b="0"/>
        </a:lnRef>
        <a:fillRef idx="1">
          <a:scrgbClr r="0" g="0" b="0"/>
        </a:fillRef>
        <a:effectRef idx="1">
          <a:scrgbClr r="0" g="0" b="0"/>
        </a:effectRef>
        <a:fontRef idx="minor">
          <a:schemeClr val="lt1"/>
        </a:fontRef>
      </dsp:style>
    </dsp:sp>
    <dsp:sp modelId="{FE328503-FE09-44BA-8DE5-CAC7BD2E6D0A}">
      <dsp:nvSpPr>
        <dsp:cNvPr id="0" name=""/>
        <dsp:cNvSpPr/>
      </dsp:nvSpPr>
      <dsp:spPr>
        <a:xfrm>
          <a:off x="3354538" y="1899626"/>
          <a:ext cx="2020395" cy="2020395"/>
        </a:xfrm>
        <a:prstGeom prst="ellipse">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27940" tIns="27940" rIns="27940" bIns="27940" numCol="1" spcCol="1270" anchor="ctr" anchorCtr="0">
          <a:noAutofit/>
        </a:bodyPr>
        <a:lstStyle/>
        <a:p>
          <a:pPr marL="0" lvl="0" indent="0" algn="ctr" defTabSz="977900">
            <a:lnSpc>
              <a:spcPct val="90000"/>
            </a:lnSpc>
            <a:spcBef>
              <a:spcPct val="0"/>
            </a:spcBef>
            <a:spcAft>
              <a:spcPct val="35000"/>
            </a:spcAft>
            <a:buNone/>
          </a:pPr>
          <a:r>
            <a:rPr lang="en-US" sz="2200" kern="1200" dirty="0"/>
            <a:t>Common Pitfalls with Durable Functions</a:t>
          </a:r>
        </a:p>
      </dsp:txBody>
      <dsp:txXfrm>
        <a:off x="3650418" y="2195506"/>
        <a:ext cx="1428635" cy="1428635"/>
      </dsp:txXfrm>
    </dsp:sp>
    <dsp:sp modelId="{B8E30335-A5AA-42D3-9F43-5206BBB1A249}">
      <dsp:nvSpPr>
        <dsp:cNvPr id="0" name=""/>
        <dsp:cNvSpPr/>
      </dsp:nvSpPr>
      <dsp:spPr>
        <a:xfrm>
          <a:off x="3657597" y="1459"/>
          <a:ext cx="1414276" cy="1414276"/>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Code constraints</a:t>
          </a:r>
          <a:endParaRPr lang="en-US" sz="1300" kern="1200" dirty="0"/>
        </a:p>
      </dsp:txBody>
      <dsp:txXfrm>
        <a:off x="3864713" y="208575"/>
        <a:ext cx="1000044" cy="1000044"/>
      </dsp:txXfrm>
    </dsp:sp>
    <dsp:sp modelId="{6F536A49-A783-4898-8866-F5AC3637A356}">
      <dsp:nvSpPr>
        <dsp:cNvPr id="0" name=""/>
        <dsp:cNvSpPr/>
      </dsp:nvSpPr>
      <dsp:spPr>
        <a:xfrm>
          <a:off x="5563916" y="1102072"/>
          <a:ext cx="1414276" cy="1414276"/>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Idempotency</a:t>
          </a:r>
          <a:endParaRPr lang="en-US" sz="1300" kern="1200" dirty="0"/>
        </a:p>
      </dsp:txBody>
      <dsp:txXfrm>
        <a:off x="5771032" y="1309188"/>
        <a:ext cx="1000044" cy="1000044"/>
      </dsp:txXfrm>
    </dsp:sp>
    <dsp:sp modelId="{00A40CFA-6DE9-4639-AD29-56980C1B89A3}">
      <dsp:nvSpPr>
        <dsp:cNvPr id="0" name=""/>
        <dsp:cNvSpPr/>
      </dsp:nvSpPr>
      <dsp:spPr>
        <a:xfrm>
          <a:off x="5563916" y="3303299"/>
          <a:ext cx="1414276" cy="1414276"/>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Versioning</a:t>
          </a:r>
          <a:endParaRPr lang="en-US" sz="1300" kern="1200" dirty="0"/>
        </a:p>
      </dsp:txBody>
      <dsp:txXfrm>
        <a:off x="5771032" y="3510415"/>
        <a:ext cx="1000044" cy="1000044"/>
      </dsp:txXfrm>
    </dsp:sp>
    <dsp:sp modelId="{53BD21FF-3C1D-4BE0-9C53-F6D305D6D5B3}">
      <dsp:nvSpPr>
        <dsp:cNvPr id="0" name=""/>
        <dsp:cNvSpPr/>
      </dsp:nvSpPr>
      <dsp:spPr>
        <a:xfrm>
          <a:off x="3657597" y="4403913"/>
          <a:ext cx="1414276" cy="1414276"/>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Payload sizes</a:t>
          </a:r>
          <a:endParaRPr lang="en-US" sz="1300" kern="1200" dirty="0"/>
        </a:p>
      </dsp:txBody>
      <dsp:txXfrm>
        <a:off x="3864713" y="4611029"/>
        <a:ext cx="1000044" cy="1000044"/>
      </dsp:txXfrm>
    </dsp:sp>
    <dsp:sp modelId="{75B8171A-5536-4A81-82BA-4C3EACC02D06}">
      <dsp:nvSpPr>
        <dsp:cNvPr id="0" name=""/>
        <dsp:cNvSpPr/>
      </dsp:nvSpPr>
      <dsp:spPr>
        <a:xfrm>
          <a:off x="1751279" y="3303299"/>
          <a:ext cx="1414276" cy="1414276"/>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a:t>History log sizes</a:t>
          </a:r>
          <a:endParaRPr lang="en-US" sz="1300" kern="1200" dirty="0"/>
        </a:p>
      </dsp:txBody>
      <dsp:txXfrm>
        <a:off x="1958395" y="3510415"/>
        <a:ext cx="1000044" cy="1000044"/>
      </dsp:txXfrm>
    </dsp:sp>
    <dsp:sp modelId="{DB499950-1BE5-4137-9518-FD66486E7DD6}">
      <dsp:nvSpPr>
        <dsp:cNvPr id="0" name=""/>
        <dsp:cNvSpPr/>
      </dsp:nvSpPr>
      <dsp:spPr>
        <a:xfrm>
          <a:off x="1751279" y="1102072"/>
          <a:ext cx="1414276" cy="1414276"/>
        </a:xfrm>
        <a:prstGeom prst="ellipse">
          <a:avLst/>
        </a:prstGeom>
        <a:solidFill>
          <a:srgbClr val="682079"/>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b="1" i="0" kern="1200" dirty="0"/>
            <a:t>Dead-lettering or poison-message handling</a:t>
          </a:r>
          <a:endParaRPr lang="en-US" sz="1300" kern="1200" dirty="0"/>
        </a:p>
      </dsp:txBody>
      <dsp:txXfrm>
        <a:off x="1958395" y="1309188"/>
        <a:ext cx="1000044" cy="1000044"/>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15/09/2022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31</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2.xml"/><Relationship Id="rId5" Type="http://schemas.openxmlformats.org/officeDocument/2006/relationships/image" Target="../media/image21.png"/><Relationship Id="rId4" Type="http://schemas.openxmlformats.org/officeDocument/2006/relationships/image" Target="../media/image20.pn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2.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2.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7.png"/><Relationship Id="rId11" Type="http://schemas.openxmlformats.org/officeDocument/2006/relationships/image" Target="../media/image1.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4.png"/><Relationship Id="rId7" Type="http://schemas.openxmlformats.org/officeDocument/2006/relationships/image" Target="../media/image8.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11" Type="http://schemas.openxmlformats.org/officeDocument/2006/relationships/image" Target="../media/image12.png"/><Relationship Id="rId5" Type="http://schemas.openxmlformats.org/officeDocument/2006/relationships/image" Target="../media/image16.png"/><Relationship Id="rId10" Type="http://schemas.openxmlformats.org/officeDocument/2006/relationships/image" Target="../media/image1.png"/><Relationship Id="rId4" Type="http://schemas.openxmlformats.org/officeDocument/2006/relationships/image" Target="../media/image15.png"/><Relationship Id="rId9"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15/09/2022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470023263"/>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15/09/2022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854750791"/>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15/09/2022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2401311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grpSp>
        <p:nvGrpSpPr>
          <p:cNvPr id="28" name="Group 27">
            <a:extLst>
              <a:ext uri="{FF2B5EF4-FFF2-40B4-BE49-F238E27FC236}">
                <a16:creationId xmlns:a16="http://schemas.microsoft.com/office/drawing/2014/main" id="{E344AFA8-8CF9-FAC5-2694-E29D5E050671}"/>
              </a:ext>
            </a:extLst>
          </p:cNvPr>
          <p:cNvGrpSpPr/>
          <p:nvPr userDrawn="1"/>
        </p:nvGrpSpPr>
        <p:grpSpPr>
          <a:xfrm>
            <a:off x="2252749" y="1025176"/>
            <a:ext cx="6716684" cy="4391153"/>
            <a:chOff x="2313709" y="822644"/>
            <a:chExt cx="7503622" cy="5031549"/>
          </a:xfrm>
        </p:grpSpPr>
        <p:pic>
          <p:nvPicPr>
            <p:cNvPr id="23" name="Picture 22" descr="Text&#10;&#10;Description automatically generated">
              <a:extLst>
                <a:ext uri="{FF2B5EF4-FFF2-40B4-BE49-F238E27FC236}">
                  <a16:creationId xmlns:a16="http://schemas.microsoft.com/office/drawing/2014/main" id="{623D3110-0EFC-B623-AA8A-916CB1BA3F2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81705" y="1654732"/>
              <a:ext cx="6935626" cy="4199461"/>
            </a:xfrm>
            <a:prstGeom prst="rect">
              <a:avLst/>
            </a:prstGeom>
          </p:spPr>
        </p:pic>
        <p:pic>
          <p:nvPicPr>
            <p:cNvPr id="27" name="Picture 26" descr="Logo&#10;&#10;Description automatically generated">
              <a:extLst>
                <a:ext uri="{FF2B5EF4-FFF2-40B4-BE49-F238E27FC236}">
                  <a16:creationId xmlns:a16="http://schemas.microsoft.com/office/drawing/2014/main" id="{D9AE7030-AE3A-7C6F-9BD8-1FB37C4E0A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13709" y="822644"/>
              <a:ext cx="4727001" cy="2118676"/>
            </a:xfrm>
            <a:prstGeom prst="rect">
              <a:avLst/>
            </a:prstGeom>
          </p:spPr>
        </p:pic>
      </p:grpSp>
    </p:spTree>
    <p:extLst>
      <p:ext uri="{BB962C8B-B14F-4D97-AF65-F5344CB8AC3E}">
        <p14:creationId xmlns:p14="http://schemas.microsoft.com/office/powerpoint/2010/main" val="137257500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15/09/2022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3079153274"/>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15/09/2022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15/09/2022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15/09/2022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pic>
        <p:nvPicPr>
          <p:cNvPr id="7" name="Imagen 11">
            <a:extLst>
              <a:ext uri="{FF2B5EF4-FFF2-40B4-BE49-F238E27FC236}">
                <a16:creationId xmlns:a16="http://schemas.microsoft.com/office/drawing/2014/main" id="{1CAF709D-A7AA-569A-52F3-8F4BD7020D0E}"/>
              </a:ext>
            </a:extLst>
          </p:cNvPr>
          <p:cNvPicPr>
            <a:picLocks noChangeAspect="1"/>
          </p:cNvPicPr>
          <p:nvPr userDrawn="1"/>
        </p:nvPicPr>
        <p:blipFill>
          <a:blip r:embed="rId3">
            <a:extLst>
              <a:ext uri="{28A0092B-C50C-407E-A947-70E740481C1C}">
                <a14:useLocalDpi xmlns:a14="http://schemas.microsoft.com/office/drawing/2010/main" val="0"/>
              </a:ext>
            </a:extLst>
          </a:blip>
          <a:srcRect/>
          <a:stretch/>
        </p:blipFill>
        <p:spPr>
          <a:xfrm>
            <a:off x="1758099" y="1928793"/>
            <a:ext cx="2756146" cy="1013830"/>
          </a:xfrm>
          <a:prstGeom prst="rect">
            <a:avLst/>
          </a:prstGeom>
        </p:spPr>
      </p:pic>
      <p:pic>
        <p:nvPicPr>
          <p:cNvPr id="8" name="Imagen 12">
            <a:extLst>
              <a:ext uri="{FF2B5EF4-FFF2-40B4-BE49-F238E27FC236}">
                <a16:creationId xmlns:a16="http://schemas.microsoft.com/office/drawing/2014/main" id="{9E7049CD-1000-A305-A999-1D58FD7A432C}"/>
              </a:ext>
            </a:extLst>
          </p:cNvPr>
          <p:cNvPicPr>
            <a:picLocks noChangeAspect="1"/>
          </p:cNvPicPr>
          <p:nvPr userDrawn="1"/>
        </p:nvPicPr>
        <p:blipFill>
          <a:blip r:embed="rId4">
            <a:extLst>
              <a:ext uri="{28A0092B-C50C-407E-A947-70E740481C1C}">
                <a14:useLocalDpi xmlns:a14="http://schemas.microsoft.com/office/drawing/2010/main" val="0"/>
              </a:ext>
            </a:extLst>
          </a:blip>
          <a:srcRect/>
          <a:stretch/>
        </p:blipFill>
        <p:spPr>
          <a:xfrm>
            <a:off x="7677756" y="1861961"/>
            <a:ext cx="2805173" cy="1029495"/>
          </a:xfrm>
          <a:prstGeom prst="rect">
            <a:avLst/>
          </a:prstGeom>
        </p:spPr>
      </p:pic>
      <p:pic>
        <p:nvPicPr>
          <p:cNvPr id="9" name="Imagen 18">
            <a:extLst>
              <a:ext uri="{FF2B5EF4-FFF2-40B4-BE49-F238E27FC236}">
                <a16:creationId xmlns:a16="http://schemas.microsoft.com/office/drawing/2014/main" id="{0A74C7F4-3B09-B7B4-A84B-0E575D788C2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969018" y="3142297"/>
            <a:ext cx="2336711" cy="1013831"/>
          </a:xfrm>
          <a:prstGeom prst="rect">
            <a:avLst/>
          </a:prstGeom>
        </p:spPr>
      </p:pic>
      <p:pic>
        <p:nvPicPr>
          <p:cNvPr id="10" name="Imagen 19">
            <a:extLst>
              <a:ext uri="{FF2B5EF4-FFF2-40B4-BE49-F238E27FC236}">
                <a16:creationId xmlns:a16="http://schemas.microsoft.com/office/drawing/2014/main" id="{49A9F938-86BB-88B1-3992-A987C948B844}"/>
              </a:ext>
            </a:extLst>
          </p:cNvPr>
          <p:cNvPicPr>
            <a:picLocks noChangeAspect="1"/>
          </p:cNvPicPr>
          <p:nvPr userDrawn="1"/>
        </p:nvPicPr>
        <p:blipFill>
          <a:blip r:embed="rId6">
            <a:extLst>
              <a:ext uri="{28A0092B-C50C-407E-A947-70E740481C1C}">
                <a14:useLocalDpi xmlns:a14="http://schemas.microsoft.com/office/drawing/2010/main" val="0"/>
              </a:ext>
            </a:extLst>
          </a:blip>
          <a:srcRect/>
          <a:stretch/>
        </p:blipFill>
        <p:spPr>
          <a:xfrm>
            <a:off x="8327896" y="3117631"/>
            <a:ext cx="1504891" cy="1020266"/>
          </a:xfrm>
          <a:prstGeom prst="rect">
            <a:avLst/>
          </a:prstGeom>
        </p:spPr>
      </p:pic>
      <p:pic>
        <p:nvPicPr>
          <p:cNvPr id="11" name="Imagen 21">
            <a:extLst>
              <a:ext uri="{FF2B5EF4-FFF2-40B4-BE49-F238E27FC236}">
                <a16:creationId xmlns:a16="http://schemas.microsoft.com/office/drawing/2014/main" id="{D4CC0AAE-5DF0-452C-0D23-97650E6E58FF}"/>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552780" y="4672360"/>
            <a:ext cx="2685815" cy="520385"/>
          </a:xfrm>
          <a:prstGeom prst="rect">
            <a:avLst/>
          </a:prstGeom>
        </p:spPr>
      </p:pic>
      <p:pic>
        <p:nvPicPr>
          <p:cNvPr id="12" name="Imagen 22">
            <a:extLst>
              <a:ext uri="{FF2B5EF4-FFF2-40B4-BE49-F238E27FC236}">
                <a16:creationId xmlns:a16="http://schemas.microsoft.com/office/drawing/2014/main" id="{7C0C6429-6932-37B4-3382-B4E09C21A4E9}"/>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8596"/>
            <a:ext cx="2112391" cy="313165"/>
          </a:xfrm>
          <a:prstGeom prst="rect">
            <a:avLst/>
          </a:prstGeom>
        </p:spPr>
      </p:pic>
      <p:pic>
        <p:nvPicPr>
          <p:cNvPr id="13" name="Imagen 23">
            <a:extLst>
              <a:ext uri="{FF2B5EF4-FFF2-40B4-BE49-F238E27FC236}">
                <a16:creationId xmlns:a16="http://schemas.microsoft.com/office/drawing/2014/main" id="{AABC56D1-8C51-34AE-51AA-7496C6D4CB51}"/>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82943" y="4408554"/>
            <a:ext cx="2343236" cy="855483"/>
          </a:xfrm>
          <a:prstGeom prst="rect">
            <a:avLst/>
          </a:prstGeom>
        </p:spPr>
      </p:pic>
      <p:pic>
        <p:nvPicPr>
          <p:cNvPr id="14" name="Graphic 13">
            <a:extLst>
              <a:ext uri="{FF2B5EF4-FFF2-40B4-BE49-F238E27FC236}">
                <a16:creationId xmlns:a16="http://schemas.microsoft.com/office/drawing/2014/main" id="{EA5B92A8-08D5-BDC6-D532-99F1459E5424}"/>
              </a:ext>
            </a:extLst>
          </p:cNvPr>
          <p:cNvPicPr>
            <a:picLocks noChangeAspect="1"/>
          </p:cNvPicPr>
          <p:nvPr userDrawn="1"/>
        </p:nvPicPr>
        <p:blipFill>
          <a:blip r:embed="rId10">
            <a:extLst>
              <a:ext uri="{28A0092B-C50C-407E-A947-70E740481C1C}">
                <a14:useLocalDpi xmlns:a14="http://schemas.microsoft.com/office/drawing/2010/main" val="0"/>
              </a:ext>
            </a:extLst>
          </a:blip>
          <a:srcRect/>
          <a:stretch/>
        </p:blipFill>
        <p:spPr>
          <a:xfrm>
            <a:off x="4829183" y="3015764"/>
            <a:ext cx="2423763" cy="1224000"/>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20" name="Picture 19" descr="Logo&#10;&#10;Description automatically generated">
            <a:extLst>
              <a:ext uri="{FF2B5EF4-FFF2-40B4-BE49-F238E27FC236}">
                <a16:creationId xmlns:a16="http://schemas.microsoft.com/office/drawing/2014/main" id="{312137B7-A8FB-55AF-60B3-0A73DB689E3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2119518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15/09/2022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15/09/2022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16813336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15/09/2022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222812189"/>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15/09/2022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7" r:id="rId6"/>
    <p:sldLayoutId id="2147483662"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15/09/2022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241432338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1.emf"/><Relationship Id="rId3" Type="http://schemas.openxmlformats.org/officeDocument/2006/relationships/image" Target="../media/image36.png"/><Relationship Id="rId7" Type="http://schemas.openxmlformats.org/officeDocument/2006/relationships/image" Target="../media/image40.svg"/><Relationship Id="rId12" Type="http://schemas.openxmlformats.org/officeDocument/2006/relationships/image" Target="../media/image45.png"/><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image" Target="../media/image44.svg"/><Relationship Id="rId5" Type="http://schemas.openxmlformats.org/officeDocument/2006/relationships/image" Target="../media/image38.sv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50.gif"/><Relationship Id="rId4" Type="http://schemas.openxmlformats.org/officeDocument/2006/relationships/image" Target="../media/image49.gif"/></Relationships>
</file>

<file path=ppt/slides/_rels/slide1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19.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23.jpg"/><Relationship Id="rId1" Type="http://schemas.openxmlformats.org/officeDocument/2006/relationships/slideLayout" Target="../slideLayouts/slideLayout3.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Azure/azure-functions-durable-extension/issues/2020" TargetMode="External"/><Relationship Id="rId7" Type="http://schemas.openxmlformats.org/officeDocument/2006/relationships/hyperlink" Target="https://medium.com/@cgillum/common-pitfalls-with-durable-execution-frameworks-like-durable-functions-or-temporal-eaf635d4a8bb" TargetMode="External"/><Relationship Id="rId2" Type="http://schemas.openxmlformats.org/officeDocument/2006/relationships/hyperlink" Target="https://docs.microsoft.com/en-us/azure/azure-functions/durable/" TargetMode="External"/><Relationship Id="rId1" Type="http://schemas.openxmlformats.org/officeDocument/2006/relationships/slideLayout" Target="../slideLayouts/slideLayout1.xml"/><Relationship Id="rId6" Type="http://schemas.openxmlformats.org/officeDocument/2006/relationships/hyperlink" Target="https://microsoft.github.io/durabletask-netherite/#/?id=getting-started" TargetMode="External"/><Relationship Id="rId5" Type="http://schemas.openxmlformats.org/officeDocument/2006/relationships/hyperlink" Target="https://microsoft.github.io/durabletask-mssql/#/" TargetMode="External"/><Relationship Id="rId4" Type="http://schemas.openxmlformats.org/officeDocument/2006/relationships/hyperlink" Target="https://docs.microsoft.com/en-us/azure/azure-functions/durable/durable-functions-storage-provider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fontScale="90000"/>
          </a:bodyPr>
          <a:lstStyle/>
          <a:p>
            <a:pPr algn="r"/>
            <a:r>
              <a:rPr lang="es-ES" sz="4400" dirty="0"/>
              <a:t>Storage </a:t>
            </a:r>
            <a:r>
              <a:rPr lang="es-ES" sz="4400" dirty="0" err="1"/>
              <a:t>Providers</a:t>
            </a:r>
            <a:r>
              <a:rPr lang="es-ES" sz="4400" dirty="0"/>
              <a:t> </a:t>
            </a:r>
            <a:r>
              <a:rPr lang="es-ES" sz="4400" dirty="0" err="1"/>
              <a:t>for</a:t>
            </a:r>
            <a:r>
              <a:rPr lang="es-ES" sz="4400" dirty="0"/>
              <a:t> Durable </a:t>
            </a:r>
            <a:r>
              <a:rPr lang="es-ES" sz="4400" dirty="0" err="1"/>
              <a:t>Functions</a:t>
            </a:r>
            <a:endParaRPr lang="es-ES" sz="4400" dirty="0"/>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The</a:t>
            </a:r>
            <a:r>
              <a:rPr lang="es-ES" dirty="0"/>
              <a:t> Good, </a:t>
            </a:r>
            <a:r>
              <a:rPr lang="es-ES" dirty="0" err="1"/>
              <a:t>the</a:t>
            </a:r>
            <a:r>
              <a:rPr lang="es-ES" dirty="0"/>
              <a:t> </a:t>
            </a:r>
            <a:r>
              <a:rPr lang="es-ES" dirty="0" err="1"/>
              <a:t>Bad</a:t>
            </a:r>
            <a:r>
              <a:rPr lang="es-ES" dirty="0"/>
              <a:t> and </a:t>
            </a:r>
            <a:r>
              <a:rPr lang="es-ES" dirty="0" err="1"/>
              <a:t>the</a:t>
            </a:r>
            <a:r>
              <a:rPr lang="es-ES" dirty="0"/>
              <a:t> </a:t>
            </a:r>
            <a:r>
              <a:rPr lang="es-ES" dirty="0" err="1"/>
              <a:t>Ugly</a:t>
            </a:r>
            <a:endParaRPr lang="es-ES" dirty="0"/>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rPr>
              <a:t>2022</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schemeClr val="bg1"/>
                  </a:solidFill>
                  <a:latin typeface="Trebuchet MS" panose="020B0603020202020204" pitchFamily="34" charset="0"/>
                  <a:cs typeface="Helvetica"/>
                </a:rPr>
                <a:t>17/09/2022</a:t>
              </a:r>
              <a:endParaRPr kumimoji="0" lang="es-ES" sz="1100" b="1" i="0" u="none" strike="noStrike" kern="1200" cap="none" spc="0" normalizeH="0" baseline="0" noProof="0" dirty="0">
                <a:ln>
                  <a:noFill/>
                </a:ln>
                <a:solidFill>
                  <a:schemeClr val="bg1"/>
                </a:solidFill>
                <a:effectLst/>
                <a:uLnTx/>
                <a:uFillTx/>
                <a:latin typeface="Trebuchet MS" panose="020B0603020202020204" pitchFamily="34" charset="0"/>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grpSp>
        <p:nvGrpSpPr>
          <p:cNvPr id="1037" name="Group 1036">
            <a:extLst>
              <a:ext uri="{FF2B5EF4-FFF2-40B4-BE49-F238E27FC236}">
                <a16:creationId xmlns:a16="http://schemas.microsoft.com/office/drawing/2014/main" id="{79781269-5DBF-E849-D782-B4097BB72408}"/>
              </a:ext>
            </a:extLst>
          </p:cNvPr>
          <p:cNvGrpSpPr/>
          <p:nvPr/>
        </p:nvGrpSpPr>
        <p:grpSpPr>
          <a:xfrm>
            <a:off x="124533" y="778822"/>
            <a:ext cx="11818676" cy="5941592"/>
            <a:chOff x="124533" y="864166"/>
            <a:chExt cx="11818676" cy="5941592"/>
          </a:xfrm>
        </p:grpSpPr>
        <p:grpSp>
          <p:nvGrpSpPr>
            <p:cNvPr id="23" name="Group 22">
              <a:extLst>
                <a:ext uri="{FF2B5EF4-FFF2-40B4-BE49-F238E27FC236}">
                  <a16:creationId xmlns:a16="http://schemas.microsoft.com/office/drawing/2014/main" id="{939C6BD5-B70C-C89D-7671-ED7467F20BE7}"/>
                </a:ext>
              </a:extLst>
            </p:cNvPr>
            <p:cNvGrpSpPr/>
            <p:nvPr/>
          </p:nvGrpSpPr>
          <p:grpSpPr>
            <a:xfrm>
              <a:off x="187229" y="1301458"/>
              <a:ext cx="1627632" cy="762000"/>
              <a:chOff x="5163312" y="1786128"/>
              <a:chExt cx="1627632" cy="762000"/>
            </a:xfrm>
          </p:grpSpPr>
          <p:sp>
            <p:nvSpPr>
              <p:cNvPr id="12" name="Rectangle: Rounded Corners 11">
                <a:extLst>
                  <a:ext uri="{FF2B5EF4-FFF2-40B4-BE49-F238E27FC236}">
                    <a16:creationId xmlns:a16="http://schemas.microsoft.com/office/drawing/2014/main" id="{E962FB93-AF30-2EF4-15F7-D618991B1352}"/>
                  </a:ext>
                </a:extLst>
              </p:cNvPr>
              <p:cNvSpPr/>
              <p:nvPr/>
            </p:nvSpPr>
            <p:spPr>
              <a:xfrm>
                <a:off x="5163312" y="178612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5FD5EC51-C3F7-F540-9EB7-FC869BC414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7464" y="1989263"/>
                <a:ext cx="719328" cy="355730"/>
              </a:xfrm>
              <a:prstGeom prst="rect">
                <a:avLst/>
              </a:prstGeom>
              <a:noFill/>
              <a:extLst>
                <a:ext uri="{909E8E84-426E-40DD-AFC4-6F175D3DCCD1}">
                  <a14:hiddenFill xmlns:a14="http://schemas.microsoft.com/office/drawing/2010/main">
                    <a:solidFill>
                      <a:srgbClr val="FFFFFF"/>
                    </a:solidFill>
                  </a14:hiddenFill>
                </a:ext>
              </a:extLst>
            </p:spPr>
          </p:pic>
          <p:sp>
            <p:nvSpPr>
              <p:cNvPr id="6" name="Cylinder 5">
                <a:extLst>
                  <a:ext uri="{FF2B5EF4-FFF2-40B4-BE49-F238E27FC236}">
                    <a16:creationId xmlns:a16="http://schemas.microsoft.com/office/drawing/2014/main" id="{099AD822-0241-572C-BFA8-B200BE341605}"/>
                  </a:ext>
                </a:extLst>
              </p:cNvPr>
              <p:cNvSpPr/>
              <p:nvPr/>
            </p:nvSpPr>
            <p:spPr>
              <a:xfrm>
                <a:off x="6564091" y="2246414"/>
                <a:ext cx="226853" cy="301714"/>
              </a:xfrm>
              <a:prstGeom prst="can">
                <a:avLst/>
              </a:prstGeom>
              <a:solidFill>
                <a:srgbClr val="006AB6"/>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BC7C9760-3C48-1D07-ABC3-90EA4AF172B2}"/>
                </a:ext>
              </a:extLst>
            </p:cNvPr>
            <p:cNvGrpSpPr/>
            <p:nvPr/>
          </p:nvGrpSpPr>
          <p:grpSpPr>
            <a:xfrm>
              <a:off x="124533" y="3210118"/>
              <a:ext cx="1627632" cy="762000"/>
              <a:chOff x="5163312" y="2907792"/>
              <a:chExt cx="1627632" cy="762000"/>
            </a:xfrm>
          </p:grpSpPr>
          <p:sp>
            <p:nvSpPr>
              <p:cNvPr id="15" name="Rectangle: Rounded Corners 14">
                <a:extLst>
                  <a:ext uri="{FF2B5EF4-FFF2-40B4-BE49-F238E27FC236}">
                    <a16:creationId xmlns:a16="http://schemas.microsoft.com/office/drawing/2014/main" id="{61994CF0-D77D-C4D5-8109-A6EED1F31F08}"/>
                  </a:ext>
                </a:extLst>
              </p:cNvPr>
              <p:cNvSpPr/>
              <p:nvPr/>
            </p:nvSpPr>
            <p:spPr>
              <a:xfrm>
                <a:off x="5163312" y="2907792"/>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Cylinder 16">
                <a:extLst>
                  <a:ext uri="{FF2B5EF4-FFF2-40B4-BE49-F238E27FC236}">
                    <a16:creationId xmlns:a16="http://schemas.microsoft.com/office/drawing/2014/main" id="{8E70ACC5-3335-5416-EE73-B25881E5E308}"/>
                  </a:ext>
                </a:extLst>
              </p:cNvPr>
              <p:cNvSpPr/>
              <p:nvPr/>
            </p:nvSpPr>
            <p:spPr>
              <a:xfrm>
                <a:off x="6564091" y="3368078"/>
                <a:ext cx="226853" cy="301714"/>
              </a:xfrm>
              <a:prstGeom prst="can">
                <a:avLst/>
              </a:prstGeom>
              <a:solidFill>
                <a:srgbClr val="00255B"/>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2052" name="Picture 4" descr="Integración de Dynamics 365 by SmartBug con HubSpot | Conéctala aquí">
                <a:extLst>
                  <a:ext uri="{FF2B5EF4-FFF2-40B4-BE49-F238E27FC236}">
                    <a16:creationId xmlns:a16="http://schemas.microsoft.com/office/drawing/2014/main" id="{084D1B37-FAB8-DD0E-7A46-72C582EE4C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1952" y="3023616"/>
                <a:ext cx="530352" cy="53035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8443421D-B653-3B91-449D-B7D74F9E820E}"/>
                </a:ext>
              </a:extLst>
            </p:cNvPr>
            <p:cNvGrpSpPr/>
            <p:nvPr/>
          </p:nvGrpSpPr>
          <p:grpSpPr>
            <a:xfrm>
              <a:off x="187229" y="4871890"/>
              <a:ext cx="1627632" cy="762000"/>
              <a:chOff x="5168107" y="4031318"/>
              <a:chExt cx="1627632" cy="762000"/>
            </a:xfrm>
          </p:grpSpPr>
          <p:sp>
            <p:nvSpPr>
              <p:cNvPr id="18" name="Rectangle: Rounded Corners 17">
                <a:extLst>
                  <a:ext uri="{FF2B5EF4-FFF2-40B4-BE49-F238E27FC236}">
                    <a16:creationId xmlns:a16="http://schemas.microsoft.com/office/drawing/2014/main" id="{18831C7F-70E4-8AAF-ED93-601476ABFCFC}"/>
                  </a:ext>
                </a:extLst>
              </p:cNvPr>
              <p:cNvSpPr/>
              <p:nvPr/>
            </p:nvSpPr>
            <p:spPr>
              <a:xfrm>
                <a:off x="5168107" y="4031318"/>
                <a:ext cx="1627632" cy="762000"/>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Cylinder 18">
                <a:extLst>
                  <a:ext uri="{FF2B5EF4-FFF2-40B4-BE49-F238E27FC236}">
                    <a16:creationId xmlns:a16="http://schemas.microsoft.com/office/drawing/2014/main" id="{94544F41-AB80-1D60-3F9C-7B9EDCA0D693}"/>
                  </a:ext>
                </a:extLst>
              </p:cNvPr>
              <p:cNvSpPr/>
              <p:nvPr/>
            </p:nvSpPr>
            <p:spPr>
              <a:xfrm>
                <a:off x="6568886" y="4491604"/>
                <a:ext cx="226853" cy="301714"/>
              </a:xfrm>
              <a:prstGeom prst="can">
                <a:avLst/>
              </a:prstGeom>
              <a:solidFill>
                <a:srgbClr val="5EA0EF"/>
              </a:solidFill>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B314CF1-7069-AD9B-3380-55E5B1928CA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74668" y="4209858"/>
                <a:ext cx="404919" cy="404919"/>
              </a:xfrm>
              <a:prstGeom prst="rect">
                <a:avLst/>
              </a:prstGeom>
            </p:spPr>
          </p:pic>
        </p:grpSp>
        <p:grpSp>
          <p:nvGrpSpPr>
            <p:cNvPr id="13" name="Group 12">
              <a:extLst>
                <a:ext uri="{FF2B5EF4-FFF2-40B4-BE49-F238E27FC236}">
                  <a16:creationId xmlns:a16="http://schemas.microsoft.com/office/drawing/2014/main" id="{90FF46F4-F219-AB01-242F-C710CB5874AD}"/>
                </a:ext>
              </a:extLst>
            </p:cNvPr>
            <p:cNvGrpSpPr/>
            <p:nvPr/>
          </p:nvGrpSpPr>
          <p:grpSpPr>
            <a:xfrm>
              <a:off x="2159072" y="3209506"/>
              <a:ext cx="1708627" cy="977108"/>
              <a:chOff x="2342384" y="2740114"/>
              <a:chExt cx="1708627" cy="977108"/>
            </a:xfrm>
          </p:grpSpPr>
          <p:sp>
            <p:nvSpPr>
              <p:cNvPr id="3" name="Rectangle: Rounded Corners 2">
                <a:extLst>
                  <a:ext uri="{FF2B5EF4-FFF2-40B4-BE49-F238E27FC236}">
                    <a16:creationId xmlns:a16="http://schemas.microsoft.com/office/drawing/2014/main" id="{F517E630-0B3D-01CF-4ABE-9505D9A378A1}"/>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GetDataToSync</a:t>
                </a:r>
                <a:endParaRPr lang="en-US" sz="1400" dirty="0">
                  <a:latin typeface="Roboto" panose="02000000000000000000" pitchFamily="2" charset="0"/>
                  <a:ea typeface="Roboto" panose="02000000000000000000" pitchFamily="2" charset="0"/>
                </a:endParaRPr>
              </a:p>
            </p:txBody>
          </p:sp>
          <p:pic>
            <p:nvPicPr>
              <p:cNvPr id="4" name="Graphic 3">
                <a:extLst>
                  <a:ext uri="{FF2B5EF4-FFF2-40B4-BE49-F238E27FC236}">
                    <a16:creationId xmlns:a16="http://schemas.microsoft.com/office/drawing/2014/main" id="{E6D8F765-160A-AF0A-3881-7EC978353CB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cxnSp>
          <p:nvCxnSpPr>
            <p:cNvPr id="16" name="Connector: Elbow 15">
              <a:extLst>
                <a:ext uri="{FF2B5EF4-FFF2-40B4-BE49-F238E27FC236}">
                  <a16:creationId xmlns:a16="http://schemas.microsoft.com/office/drawing/2014/main" id="{B89B0C5E-D2C2-D75A-63AF-7209A6A1F4CE}"/>
                </a:ext>
              </a:extLst>
            </p:cNvPr>
            <p:cNvCxnSpPr>
              <a:cxnSpLocks/>
              <a:stCxn id="3" idx="0"/>
              <a:endCxn id="12" idx="3"/>
            </p:cNvCxnSpPr>
            <p:nvPr/>
          </p:nvCxnSpPr>
          <p:spPr>
            <a:xfrm rot="16200000" flipV="1">
              <a:off x="1670848" y="1826471"/>
              <a:ext cx="1527048"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2EFF9CBA-C971-CB09-904A-9435E0DC970A}"/>
                </a:ext>
              </a:extLst>
            </p:cNvPr>
            <p:cNvCxnSpPr>
              <a:cxnSpLocks/>
              <a:stCxn id="3" idx="1"/>
              <a:endCxn id="15" idx="3"/>
            </p:cNvCxnSpPr>
            <p:nvPr/>
          </p:nvCxnSpPr>
          <p:spPr>
            <a:xfrm rot="10800000" flipV="1">
              <a:off x="1752165" y="3590506"/>
              <a:ext cx="487902" cy="612"/>
            </a:xfrm>
            <a:prstGeom prst="bentConnector3">
              <a:avLst>
                <a:gd name="adj1" fmla="val 50000"/>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Elbow 25">
              <a:extLst>
                <a:ext uri="{FF2B5EF4-FFF2-40B4-BE49-F238E27FC236}">
                  <a16:creationId xmlns:a16="http://schemas.microsoft.com/office/drawing/2014/main" id="{B4A72059-94E4-9000-CBA7-B8823D5222B1}"/>
                </a:ext>
              </a:extLst>
            </p:cNvPr>
            <p:cNvCxnSpPr>
              <a:cxnSpLocks/>
              <a:stCxn id="3" idx="2"/>
              <a:endCxn id="18" idx="3"/>
            </p:cNvCxnSpPr>
            <p:nvPr/>
          </p:nvCxnSpPr>
          <p:spPr>
            <a:xfrm rot="5400000">
              <a:off x="1793680" y="3992687"/>
              <a:ext cx="1281384" cy="1239022"/>
            </a:xfrm>
            <a:prstGeom prst="bentConnector2">
              <a:avLst/>
            </a:prstGeom>
            <a:solidFill>
              <a:srgbClr val="FFC568"/>
            </a:solidFill>
            <a:ln>
              <a:solidFill>
                <a:srgbClr val="F9F871"/>
              </a:solidFill>
              <a:tailEnd type="triangle"/>
            </a:ln>
          </p:spPr>
          <p:style>
            <a:lnRef idx="1">
              <a:schemeClr val="accent1"/>
            </a:lnRef>
            <a:fillRef idx="0">
              <a:schemeClr val="accent1"/>
            </a:fillRef>
            <a:effectRef idx="0">
              <a:schemeClr val="accent1"/>
            </a:effectRef>
            <a:fontRef idx="minor">
              <a:schemeClr val="tx1"/>
            </a:fontRef>
          </p:style>
        </p:cxnSp>
        <p:sp>
          <p:nvSpPr>
            <p:cNvPr id="27" name="Cylinder 26">
              <a:extLst>
                <a:ext uri="{FF2B5EF4-FFF2-40B4-BE49-F238E27FC236}">
                  <a16:creationId xmlns:a16="http://schemas.microsoft.com/office/drawing/2014/main" id="{D26C309B-AD2B-366C-956F-F143C9B0B833}"/>
                </a:ext>
              </a:extLst>
            </p:cNvPr>
            <p:cNvSpPr/>
            <p:nvPr/>
          </p:nvSpPr>
          <p:spPr>
            <a:xfrm>
              <a:off x="4097386" y="2840736"/>
              <a:ext cx="425846" cy="1493520"/>
            </a:xfrm>
            <a:prstGeom prst="can">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47BF5CF2-D889-CC15-FCD4-D1619DCDD203}"/>
                </a:ext>
              </a:extLst>
            </p:cNvPr>
            <p:cNvGrpSpPr/>
            <p:nvPr/>
          </p:nvGrpSpPr>
          <p:grpSpPr>
            <a:xfrm>
              <a:off x="5103440" y="1057618"/>
              <a:ext cx="1708627" cy="977108"/>
              <a:chOff x="2342384" y="2740114"/>
              <a:chExt cx="1708627" cy="977108"/>
            </a:xfrm>
          </p:grpSpPr>
          <p:sp>
            <p:nvSpPr>
              <p:cNvPr id="29" name="Rectangle: Rounded Corners 28">
                <a:extLst>
                  <a:ext uri="{FF2B5EF4-FFF2-40B4-BE49-F238E27FC236}">
                    <a16:creationId xmlns:a16="http://schemas.microsoft.com/office/drawing/2014/main" id="{BBB1BDE4-4478-6373-F9BE-C8A8CAED2C8B}"/>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1</a:t>
                </a:r>
              </a:p>
            </p:txBody>
          </p:sp>
          <p:pic>
            <p:nvPicPr>
              <p:cNvPr id="30" name="Graphic 29">
                <a:extLst>
                  <a:ext uri="{FF2B5EF4-FFF2-40B4-BE49-F238E27FC236}">
                    <a16:creationId xmlns:a16="http://schemas.microsoft.com/office/drawing/2014/main" id="{5E1A9F96-14C5-F5A8-938E-A46BA419E8D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31" name="Group 30">
              <a:extLst>
                <a:ext uri="{FF2B5EF4-FFF2-40B4-BE49-F238E27FC236}">
                  <a16:creationId xmlns:a16="http://schemas.microsoft.com/office/drawing/2014/main" id="{B90BDBF2-D2EB-E6CA-FC91-370A07EE8CE3}"/>
                </a:ext>
              </a:extLst>
            </p:cNvPr>
            <p:cNvGrpSpPr/>
            <p:nvPr/>
          </p:nvGrpSpPr>
          <p:grpSpPr>
            <a:xfrm>
              <a:off x="5103440" y="2514562"/>
              <a:ext cx="1708627" cy="977108"/>
              <a:chOff x="2342384" y="2740114"/>
              <a:chExt cx="1708627" cy="977108"/>
            </a:xfrm>
          </p:grpSpPr>
          <p:sp>
            <p:nvSpPr>
              <p:cNvPr id="32" name="Rectangle: Rounded Corners 31">
                <a:extLst>
                  <a:ext uri="{FF2B5EF4-FFF2-40B4-BE49-F238E27FC236}">
                    <a16:creationId xmlns:a16="http://schemas.microsoft.com/office/drawing/2014/main" id="{8CC2A250-2D7B-96DB-BF2D-7D2E1ECEF825}"/>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2</a:t>
                </a:r>
              </a:p>
            </p:txBody>
          </p:sp>
          <p:pic>
            <p:nvPicPr>
              <p:cNvPr id="33" name="Graphic 32">
                <a:extLst>
                  <a:ext uri="{FF2B5EF4-FFF2-40B4-BE49-F238E27FC236}">
                    <a16:creationId xmlns:a16="http://schemas.microsoft.com/office/drawing/2014/main" id="{00DC51C9-1C81-0FA6-3091-D495616B616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2" name="Group 1">
              <a:extLst>
                <a:ext uri="{FF2B5EF4-FFF2-40B4-BE49-F238E27FC236}">
                  <a16:creationId xmlns:a16="http://schemas.microsoft.com/office/drawing/2014/main" id="{D883ACC8-E768-B904-6396-22CE907A5413}"/>
                </a:ext>
              </a:extLst>
            </p:cNvPr>
            <p:cNvGrpSpPr/>
            <p:nvPr/>
          </p:nvGrpSpPr>
          <p:grpSpPr>
            <a:xfrm>
              <a:off x="5100179" y="3834772"/>
              <a:ext cx="1708627" cy="977108"/>
              <a:chOff x="2342384" y="2740114"/>
              <a:chExt cx="1708627" cy="977108"/>
            </a:xfrm>
          </p:grpSpPr>
          <p:sp>
            <p:nvSpPr>
              <p:cNvPr id="5" name="Rectangle: Rounded Corners 4">
                <a:extLst>
                  <a:ext uri="{FF2B5EF4-FFF2-40B4-BE49-F238E27FC236}">
                    <a16:creationId xmlns:a16="http://schemas.microsoft.com/office/drawing/2014/main" id="{8F112E24-111F-B0DE-BF6F-D8D0D2FA1778}"/>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3</a:t>
                </a:r>
              </a:p>
            </p:txBody>
          </p:sp>
          <p:pic>
            <p:nvPicPr>
              <p:cNvPr id="7" name="Graphic 6">
                <a:extLst>
                  <a:ext uri="{FF2B5EF4-FFF2-40B4-BE49-F238E27FC236}">
                    <a16:creationId xmlns:a16="http://schemas.microsoft.com/office/drawing/2014/main" id="{5046951D-0F75-1575-ED59-42AF38FC877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8" name="Group 7">
              <a:extLst>
                <a:ext uri="{FF2B5EF4-FFF2-40B4-BE49-F238E27FC236}">
                  <a16:creationId xmlns:a16="http://schemas.microsoft.com/office/drawing/2014/main" id="{64DDB0FA-3C57-844C-9A96-4B3663F3CAD9}"/>
                </a:ext>
              </a:extLst>
            </p:cNvPr>
            <p:cNvGrpSpPr/>
            <p:nvPr/>
          </p:nvGrpSpPr>
          <p:grpSpPr>
            <a:xfrm>
              <a:off x="5100179" y="5828650"/>
              <a:ext cx="1708627" cy="977108"/>
              <a:chOff x="2342384" y="2740114"/>
              <a:chExt cx="1708627" cy="977108"/>
            </a:xfrm>
          </p:grpSpPr>
          <p:sp>
            <p:nvSpPr>
              <p:cNvPr id="9" name="Rectangle: Rounded Corners 8">
                <a:extLst>
                  <a:ext uri="{FF2B5EF4-FFF2-40B4-BE49-F238E27FC236}">
                    <a16:creationId xmlns:a16="http://schemas.microsoft.com/office/drawing/2014/main" id="{23C65DCF-7DFA-3EA6-C795-0B34BEC13013}"/>
                  </a:ext>
                </a:extLst>
              </p:cNvPr>
              <p:cNvSpPr/>
              <p:nvPr/>
            </p:nvSpPr>
            <p:spPr>
              <a:xfrm>
                <a:off x="2423379" y="2740114"/>
                <a:ext cx="1627632" cy="762000"/>
              </a:xfrm>
              <a:prstGeom prst="roundRect">
                <a:avLst/>
              </a:prstGeom>
              <a:solidFill>
                <a:srgbClr val="6667AB"/>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SyncItem</a:t>
                </a:r>
                <a:r>
                  <a:rPr lang="en-US" sz="1400" dirty="0">
                    <a:latin typeface="Roboto" panose="02000000000000000000" pitchFamily="2" charset="0"/>
                    <a:ea typeface="Roboto" panose="02000000000000000000" pitchFamily="2" charset="0"/>
                  </a:rPr>
                  <a:t> N</a:t>
                </a:r>
              </a:p>
            </p:txBody>
          </p:sp>
          <p:pic>
            <p:nvPicPr>
              <p:cNvPr id="10" name="Graphic 9">
                <a:extLst>
                  <a:ext uri="{FF2B5EF4-FFF2-40B4-BE49-F238E27FC236}">
                    <a16:creationId xmlns:a16="http://schemas.microsoft.com/office/drawing/2014/main" id="{CC79BFF2-5411-527F-66CD-340367D6158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39" name="TextBox 38">
              <a:extLst>
                <a:ext uri="{FF2B5EF4-FFF2-40B4-BE49-F238E27FC236}">
                  <a16:creationId xmlns:a16="http://schemas.microsoft.com/office/drawing/2014/main" id="{A37B378C-CD7A-C104-B8B7-52113663956E}"/>
                </a:ext>
              </a:extLst>
            </p:cNvPr>
            <p:cNvSpPr txBox="1"/>
            <p:nvPr/>
          </p:nvSpPr>
          <p:spPr>
            <a:xfrm>
              <a:off x="5181174" y="4489598"/>
              <a:ext cx="1627632" cy="1200329"/>
            </a:xfrm>
            <a:prstGeom prst="rect">
              <a:avLst/>
            </a:prstGeom>
            <a:noFill/>
          </p:spPr>
          <p:txBody>
            <a:bodyPr wrap="square" rtlCol="0">
              <a:spAutoFit/>
            </a:bodyPr>
            <a:lstStyle/>
            <a:p>
              <a:pPr algn="ctr"/>
              <a:r>
                <a:rPr lang="en-US" sz="2400" dirty="0"/>
                <a:t>.</a:t>
              </a:r>
            </a:p>
            <a:p>
              <a:pPr algn="ctr"/>
              <a:r>
                <a:rPr lang="en-US" sz="2400" dirty="0"/>
                <a:t>.</a:t>
              </a:r>
            </a:p>
            <a:p>
              <a:pPr algn="ctr"/>
              <a:r>
                <a:rPr lang="en-US" sz="2400" dirty="0"/>
                <a:t>.</a:t>
              </a:r>
            </a:p>
          </p:txBody>
        </p:sp>
        <p:sp>
          <p:nvSpPr>
            <p:cNvPr id="40" name="Arrow: Bent 39">
              <a:extLst>
                <a:ext uri="{FF2B5EF4-FFF2-40B4-BE49-F238E27FC236}">
                  <a16:creationId xmlns:a16="http://schemas.microsoft.com/office/drawing/2014/main" id="{A15330B3-6A06-5548-094A-3F110C5359C3}"/>
                </a:ext>
              </a:extLst>
            </p:cNvPr>
            <p:cNvSpPr/>
            <p:nvPr/>
          </p:nvSpPr>
          <p:spPr>
            <a:xfrm>
              <a:off x="4207328" y="1210482"/>
              <a:ext cx="808595" cy="1453470"/>
            </a:xfrm>
            <a:prstGeom prst="bentArrow">
              <a:avLst>
                <a:gd name="adj1" fmla="val 19723"/>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Arrow: Bent 41">
              <a:extLst>
                <a:ext uri="{FF2B5EF4-FFF2-40B4-BE49-F238E27FC236}">
                  <a16:creationId xmlns:a16="http://schemas.microsoft.com/office/drawing/2014/main" id="{88652615-5E6B-AFBD-AB30-AA20F31B8C10}"/>
                </a:ext>
              </a:extLst>
            </p:cNvPr>
            <p:cNvSpPr/>
            <p:nvPr/>
          </p:nvSpPr>
          <p:spPr>
            <a:xfrm flipV="1">
              <a:off x="4207327" y="4401699"/>
              <a:ext cx="892852" cy="2060060"/>
            </a:xfrm>
            <a:prstGeom prst="bentArrow">
              <a:avLst>
                <a:gd name="adj1" fmla="val 18357"/>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Bent 42">
              <a:extLst>
                <a:ext uri="{FF2B5EF4-FFF2-40B4-BE49-F238E27FC236}">
                  <a16:creationId xmlns:a16="http://schemas.microsoft.com/office/drawing/2014/main" id="{C366E8F1-F122-4111-BDA7-C815510A1BC9}"/>
                </a:ext>
              </a:extLst>
            </p:cNvPr>
            <p:cNvSpPr/>
            <p:nvPr/>
          </p:nvSpPr>
          <p:spPr>
            <a:xfrm>
              <a:off x="4559809" y="2788007"/>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5" name="Arrow: Bent 44">
              <a:extLst>
                <a:ext uri="{FF2B5EF4-FFF2-40B4-BE49-F238E27FC236}">
                  <a16:creationId xmlns:a16="http://schemas.microsoft.com/office/drawing/2014/main" id="{4435484C-9932-CF5F-FB21-39AEA3CF6032}"/>
                </a:ext>
              </a:extLst>
            </p:cNvPr>
            <p:cNvSpPr/>
            <p:nvPr/>
          </p:nvSpPr>
          <p:spPr>
            <a:xfrm flipV="1">
              <a:off x="4560235" y="3699534"/>
              <a:ext cx="537109" cy="703663"/>
            </a:xfrm>
            <a:prstGeom prst="bentArrow">
              <a:avLst>
                <a:gd name="adj1" fmla="val 25398"/>
                <a:gd name="adj2" fmla="val 25000"/>
                <a:gd name="adj3" fmla="val 25000"/>
                <a:gd name="adj4" fmla="val 43750"/>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9" name="Group 48">
              <a:extLst>
                <a:ext uri="{FF2B5EF4-FFF2-40B4-BE49-F238E27FC236}">
                  <a16:creationId xmlns:a16="http://schemas.microsoft.com/office/drawing/2014/main" id="{715E9AE9-C938-09B2-D0C7-7EA299E2B5FA}"/>
                </a:ext>
              </a:extLst>
            </p:cNvPr>
            <p:cNvGrpSpPr/>
            <p:nvPr/>
          </p:nvGrpSpPr>
          <p:grpSpPr>
            <a:xfrm>
              <a:off x="6874774" y="971018"/>
              <a:ext cx="314471" cy="935200"/>
              <a:chOff x="6980579" y="704050"/>
              <a:chExt cx="314471" cy="935200"/>
            </a:xfrm>
          </p:grpSpPr>
          <p:pic>
            <p:nvPicPr>
              <p:cNvPr id="46" name="Picture 45">
                <a:extLst>
                  <a:ext uri="{FF2B5EF4-FFF2-40B4-BE49-F238E27FC236}">
                    <a16:creationId xmlns:a16="http://schemas.microsoft.com/office/drawing/2014/main" id="{80771796-3056-305F-5F08-F9D9003A7FDD}"/>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47" name="Picture 46" descr="A close up of a logo&#10;&#10;Description automatically generated">
                <a:extLst>
                  <a:ext uri="{FF2B5EF4-FFF2-40B4-BE49-F238E27FC236}">
                    <a16:creationId xmlns:a16="http://schemas.microsoft.com/office/drawing/2014/main" id="{EA6C4249-6A6D-EB04-E978-1C8116E67705}"/>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48" name="Graphic 47">
                <a:extLst>
                  <a:ext uri="{FF2B5EF4-FFF2-40B4-BE49-F238E27FC236}">
                    <a16:creationId xmlns:a16="http://schemas.microsoft.com/office/drawing/2014/main" id="{0131700C-8B52-56D3-0C71-152B22218C2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pic>
          <p:nvPicPr>
            <p:cNvPr id="1026" name="Picture 2" descr="Microsoft Graph API | Drupal.org">
              <a:extLst>
                <a:ext uri="{FF2B5EF4-FFF2-40B4-BE49-F238E27FC236}">
                  <a16:creationId xmlns:a16="http://schemas.microsoft.com/office/drawing/2014/main" id="{8A9E0294-FD03-CEEE-DDAD-58037F5E951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864166"/>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Microsoft Graph API | Drupal.org">
              <a:extLst>
                <a:ext uri="{FF2B5EF4-FFF2-40B4-BE49-F238E27FC236}">
                  <a16:creationId xmlns:a16="http://schemas.microsoft.com/office/drawing/2014/main" id="{A1343AB7-7BA8-E1AC-8A7C-0182EEA5C6D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1" y="2348714"/>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Microsoft Graph API | Drupal.org">
              <a:extLst>
                <a:ext uri="{FF2B5EF4-FFF2-40B4-BE49-F238E27FC236}">
                  <a16:creationId xmlns:a16="http://schemas.microsoft.com/office/drawing/2014/main" id="{804CA5A7-CBD0-2C8B-C7DD-A681B5B5ACA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3676893"/>
              <a:ext cx="363517" cy="315238"/>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2" descr="Microsoft Graph API | Drupal.org">
              <a:extLst>
                <a:ext uri="{FF2B5EF4-FFF2-40B4-BE49-F238E27FC236}">
                  <a16:creationId xmlns:a16="http://schemas.microsoft.com/office/drawing/2014/main" id="{DB1E313C-C489-9964-F6BD-5BA9BF4A823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813230" y="5671031"/>
              <a:ext cx="363517" cy="315238"/>
            </a:xfrm>
            <a:prstGeom prst="rect">
              <a:avLst/>
            </a:prstGeom>
            <a:noFill/>
            <a:extLst>
              <a:ext uri="{909E8E84-426E-40DD-AFC4-6F175D3DCCD1}">
                <a14:hiddenFill xmlns:a14="http://schemas.microsoft.com/office/drawing/2010/main">
                  <a:solidFill>
                    <a:srgbClr val="FFFFFF"/>
                  </a:solidFill>
                </a14:hiddenFill>
              </a:ext>
            </a:extLst>
          </p:spPr>
        </p:pic>
        <p:grpSp>
          <p:nvGrpSpPr>
            <p:cNvPr id="55" name="Group 54">
              <a:extLst>
                <a:ext uri="{FF2B5EF4-FFF2-40B4-BE49-F238E27FC236}">
                  <a16:creationId xmlns:a16="http://schemas.microsoft.com/office/drawing/2014/main" id="{43DBBC23-AF76-F195-6C31-AF7CC75BDF60}"/>
                </a:ext>
              </a:extLst>
            </p:cNvPr>
            <p:cNvGrpSpPr/>
            <p:nvPr/>
          </p:nvGrpSpPr>
          <p:grpSpPr>
            <a:xfrm>
              <a:off x="6874773" y="2427962"/>
              <a:ext cx="314471" cy="935200"/>
              <a:chOff x="6980579" y="704050"/>
              <a:chExt cx="314471" cy="935200"/>
            </a:xfrm>
          </p:grpSpPr>
          <p:pic>
            <p:nvPicPr>
              <p:cNvPr id="56" name="Picture 55">
                <a:extLst>
                  <a:ext uri="{FF2B5EF4-FFF2-40B4-BE49-F238E27FC236}">
                    <a16:creationId xmlns:a16="http://schemas.microsoft.com/office/drawing/2014/main" id="{C320AFDE-E9A0-1E8E-1AF8-10AB1DE6EB9F}"/>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57" name="Picture 56" descr="A close up of a logo&#10;&#10;Description automatically generated">
                <a:extLst>
                  <a:ext uri="{FF2B5EF4-FFF2-40B4-BE49-F238E27FC236}">
                    <a16:creationId xmlns:a16="http://schemas.microsoft.com/office/drawing/2014/main" id="{4E02689D-7C75-2353-671B-175D96AF7AFC}"/>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58" name="Graphic 57">
                <a:extLst>
                  <a:ext uri="{FF2B5EF4-FFF2-40B4-BE49-F238E27FC236}">
                    <a16:creationId xmlns:a16="http://schemas.microsoft.com/office/drawing/2014/main" id="{5A90086C-556F-753D-6082-1C606A417AB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59" name="Group 58">
              <a:extLst>
                <a:ext uri="{FF2B5EF4-FFF2-40B4-BE49-F238E27FC236}">
                  <a16:creationId xmlns:a16="http://schemas.microsoft.com/office/drawing/2014/main" id="{DE481973-F813-F026-D984-EEFB96AD7A4D}"/>
                </a:ext>
              </a:extLst>
            </p:cNvPr>
            <p:cNvGrpSpPr/>
            <p:nvPr/>
          </p:nvGrpSpPr>
          <p:grpSpPr>
            <a:xfrm>
              <a:off x="6874772" y="3748172"/>
              <a:ext cx="314471" cy="935200"/>
              <a:chOff x="6980579" y="704050"/>
              <a:chExt cx="314471" cy="935200"/>
            </a:xfrm>
          </p:grpSpPr>
          <p:pic>
            <p:nvPicPr>
              <p:cNvPr id="60" name="Picture 59">
                <a:extLst>
                  <a:ext uri="{FF2B5EF4-FFF2-40B4-BE49-F238E27FC236}">
                    <a16:creationId xmlns:a16="http://schemas.microsoft.com/office/drawing/2014/main" id="{47789D3F-48EB-5F0D-AFC1-5331DC5C67E3}"/>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61" name="Picture 60" descr="A close up of a logo&#10;&#10;Description automatically generated">
                <a:extLst>
                  <a:ext uri="{FF2B5EF4-FFF2-40B4-BE49-F238E27FC236}">
                    <a16:creationId xmlns:a16="http://schemas.microsoft.com/office/drawing/2014/main" id="{3E5B4C0D-4D2B-14EB-7BDA-54C0F38D7A32}"/>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62" name="Graphic 61">
                <a:extLst>
                  <a:ext uri="{FF2B5EF4-FFF2-40B4-BE49-F238E27FC236}">
                    <a16:creationId xmlns:a16="http://schemas.microsoft.com/office/drawing/2014/main" id="{94AAA377-A04E-85D0-5623-A3960AAC2E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63" name="Group 62">
              <a:extLst>
                <a:ext uri="{FF2B5EF4-FFF2-40B4-BE49-F238E27FC236}">
                  <a16:creationId xmlns:a16="http://schemas.microsoft.com/office/drawing/2014/main" id="{F797485D-C432-030C-28B8-D00D96A49F75}"/>
                </a:ext>
              </a:extLst>
            </p:cNvPr>
            <p:cNvGrpSpPr/>
            <p:nvPr/>
          </p:nvGrpSpPr>
          <p:grpSpPr>
            <a:xfrm>
              <a:off x="6874772" y="5742050"/>
              <a:ext cx="314471" cy="935200"/>
              <a:chOff x="6980579" y="704050"/>
              <a:chExt cx="314471" cy="935200"/>
            </a:xfrm>
          </p:grpSpPr>
          <p:pic>
            <p:nvPicPr>
              <p:cNvPr id="1024" name="Picture 1023">
                <a:extLst>
                  <a:ext uri="{FF2B5EF4-FFF2-40B4-BE49-F238E27FC236}">
                    <a16:creationId xmlns:a16="http://schemas.microsoft.com/office/drawing/2014/main" id="{1331F94A-8F17-191B-C498-D6006207504A}"/>
                  </a:ext>
                </a:extLst>
              </p:cNvPr>
              <p:cNvPicPr>
                <a:picLocks noChangeAspect="1"/>
              </p:cNvPicPr>
              <p:nvPr/>
            </p:nvPicPr>
            <p:blipFill>
              <a:blip r:embed="rId8"/>
              <a:stretch>
                <a:fillRect/>
              </a:stretch>
            </p:blipFill>
            <p:spPr>
              <a:xfrm>
                <a:off x="6980579" y="704050"/>
                <a:ext cx="314471" cy="275549"/>
              </a:xfrm>
              <a:prstGeom prst="rect">
                <a:avLst/>
              </a:prstGeom>
            </p:spPr>
          </p:pic>
          <p:pic>
            <p:nvPicPr>
              <p:cNvPr id="1025" name="Picture 1024" descr="A close up of a logo&#10;&#10;Description automatically generated">
                <a:extLst>
                  <a:ext uri="{FF2B5EF4-FFF2-40B4-BE49-F238E27FC236}">
                    <a16:creationId xmlns:a16="http://schemas.microsoft.com/office/drawing/2014/main" id="{28CE86D1-3DD6-7D7A-F043-5700E4F899C7}"/>
                  </a:ext>
                </a:extLst>
              </p:cNvPr>
              <p:cNvPicPr>
                <a:picLocks noChangeAspect="1"/>
              </p:cNvPicPr>
              <p:nvPr/>
            </p:nvPicPr>
            <p:blipFill>
              <a:blip r:embed="rId9"/>
              <a:stretch>
                <a:fillRect/>
              </a:stretch>
            </p:blipFill>
            <p:spPr>
              <a:xfrm>
                <a:off x="6980579" y="979599"/>
                <a:ext cx="314471" cy="314471"/>
              </a:xfrm>
              <a:prstGeom prst="rect">
                <a:avLst/>
              </a:prstGeom>
            </p:spPr>
          </p:pic>
          <p:pic>
            <p:nvPicPr>
              <p:cNvPr id="1027" name="Graphic 1026">
                <a:extLst>
                  <a:ext uri="{FF2B5EF4-FFF2-40B4-BE49-F238E27FC236}">
                    <a16:creationId xmlns:a16="http://schemas.microsoft.com/office/drawing/2014/main" id="{133DAB28-CF62-64D1-E54C-49470921CD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84689" y="1328889"/>
                <a:ext cx="310361" cy="310361"/>
              </a:xfrm>
              <a:prstGeom prst="rect">
                <a:avLst/>
              </a:prstGeom>
            </p:spPr>
          </p:pic>
        </p:grpSp>
        <p:grpSp>
          <p:nvGrpSpPr>
            <p:cNvPr id="1028" name="Group 1027">
              <a:extLst>
                <a:ext uri="{FF2B5EF4-FFF2-40B4-BE49-F238E27FC236}">
                  <a16:creationId xmlns:a16="http://schemas.microsoft.com/office/drawing/2014/main" id="{63340798-CCA2-9418-F851-DEA5A9720BB3}"/>
                </a:ext>
              </a:extLst>
            </p:cNvPr>
            <p:cNvGrpSpPr/>
            <p:nvPr/>
          </p:nvGrpSpPr>
          <p:grpSpPr>
            <a:xfrm>
              <a:off x="7940916" y="3210980"/>
              <a:ext cx="1708627" cy="977108"/>
              <a:chOff x="2342384" y="2740114"/>
              <a:chExt cx="1708627" cy="977108"/>
            </a:xfrm>
          </p:grpSpPr>
          <p:sp>
            <p:nvSpPr>
              <p:cNvPr id="1029" name="Rectangle: Rounded Corners 1028">
                <a:extLst>
                  <a:ext uri="{FF2B5EF4-FFF2-40B4-BE49-F238E27FC236}">
                    <a16:creationId xmlns:a16="http://schemas.microsoft.com/office/drawing/2014/main" id="{3CE1E4F2-622D-F8B6-1E70-56553EA24493}"/>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err="1">
                    <a:latin typeface="Roboto" panose="02000000000000000000" pitchFamily="2" charset="0"/>
                    <a:ea typeface="Roboto" panose="02000000000000000000" pitchFamily="2" charset="0"/>
                  </a:rPr>
                  <a:t>CleanUp</a:t>
                </a:r>
                <a:endParaRPr lang="en-US" sz="1400" dirty="0">
                  <a:latin typeface="Roboto" panose="02000000000000000000" pitchFamily="2" charset="0"/>
                  <a:ea typeface="Roboto" panose="02000000000000000000" pitchFamily="2" charset="0"/>
                </a:endParaRPr>
              </a:p>
            </p:txBody>
          </p:sp>
          <p:pic>
            <p:nvPicPr>
              <p:cNvPr id="1030" name="Graphic 1029">
                <a:extLst>
                  <a:ext uri="{FF2B5EF4-FFF2-40B4-BE49-F238E27FC236}">
                    <a16:creationId xmlns:a16="http://schemas.microsoft.com/office/drawing/2014/main" id="{00274245-EA48-AC46-74CC-1902560E78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grpSp>
          <p:nvGrpSpPr>
            <p:cNvPr id="1031" name="Group 1030">
              <a:extLst>
                <a:ext uri="{FF2B5EF4-FFF2-40B4-BE49-F238E27FC236}">
                  <a16:creationId xmlns:a16="http://schemas.microsoft.com/office/drawing/2014/main" id="{2B780FA3-5DAD-7BE4-4A97-315A314F2C23}"/>
                </a:ext>
              </a:extLst>
            </p:cNvPr>
            <p:cNvGrpSpPr/>
            <p:nvPr/>
          </p:nvGrpSpPr>
          <p:grpSpPr>
            <a:xfrm>
              <a:off x="10234582" y="3203848"/>
              <a:ext cx="1708627" cy="977108"/>
              <a:chOff x="2342384" y="2740114"/>
              <a:chExt cx="1708627" cy="977108"/>
            </a:xfrm>
          </p:grpSpPr>
          <p:sp>
            <p:nvSpPr>
              <p:cNvPr id="1032" name="Rectangle: Rounded Corners 1031">
                <a:extLst>
                  <a:ext uri="{FF2B5EF4-FFF2-40B4-BE49-F238E27FC236}">
                    <a16:creationId xmlns:a16="http://schemas.microsoft.com/office/drawing/2014/main" id="{7380F530-B24E-0F1E-0C80-E84777634CBB}"/>
                  </a:ext>
                </a:extLst>
              </p:cNvPr>
              <p:cNvSpPr/>
              <p:nvPr/>
            </p:nvSpPr>
            <p:spPr>
              <a:xfrm>
                <a:off x="2423379" y="2740114"/>
                <a:ext cx="1627632" cy="762000"/>
              </a:xfrm>
              <a:prstGeom prst="roundRect">
                <a:avLst/>
              </a:prstGeom>
              <a:solidFill>
                <a:srgbClr val="F3799E"/>
              </a:solidFill>
              <a:ln>
                <a:noFill/>
              </a:ln>
            </p:spPr>
            <p:style>
              <a:lnRef idx="3">
                <a:schemeClr val="lt1"/>
              </a:lnRef>
              <a:fillRef idx="1">
                <a:schemeClr val="accent6"/>
              </a:fillRef>
              <a:effectRef idx="1">
                <a:schemeClr val="accent6"/>
              </a:effectRef>
              <a:fontRef idx="minor">
                <a:schemeClr val="lt1"/>
              </a:fontRef>
            </p:style>
            <p:txBody>
              <a:bodyPr rtlCol="0" anchor="ctr"/>
              <a:lstStyle/>
              <a:p>
                <a:pPr algn="ctr"/>
                <a:r>
                  <a:rPr lang="en-US" sz="1400" dirty="0">
                    <a:latin typeface="Roboto" panose="02000000000000000000" pitchFamily="2" charset="0"/>
                    <a:ea typeface="Roboto" panose="02000000000000000000" pitchFamily="2" charset="0"/>
                  </a:rPr>
                  <a:t>Notifications / Analytics</a:t>
                </a:r>
              </a:p>
            </p:txBody>
          </p:sp>
          <p:pic>
            <p:nvPicPr>
              <p:cNvPr id="1033" name="Graphic 1032">
                <a:extLst>
                  <a:ext uri="{FF2B5EF4-FFF2-40B4-BE49-F238E27FC236}">
                    <a16:creationId xmlns:a16="http://schemas.microsoft.com/office/drawing/2014/main" id="{02D4FDE6-3A98-DF83-C1FD-C79FF73AC6F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42384" y="3287006"/>
                <a:ext cx="363158" cy="430216"/>
              </a:xfrm>
              <a:prstGeom prst="rect">
                <a:avLst/>
              </a:prstGeom>
            </p:spPr>
          </p:pic>
        </p:grpSp>
        <p:sp>
          <p:nvSpPr>
            <p:cNvPr id="1034" name="Arrow: Right 1033">
              <a:extLst>
                <a:ext uri="{FF2B5EF4-FFF2-40B4-BE49-F238E27FC236}">
                  <a16:creationId xmlns:a16="http://schemas.microsoft.com/office/drawing/2014/main" id="{15F94256-6340-283E-B043-57F59880A5FA}"/>
                </a:ext>
              </a:extLst>
            </p:cNvPr>
            <p:cNvSpPr/>
            <p:nvPr/>
          </p:nvSpPr>
          <p:spPr>
            <a:xfrm>
              <a:off x="7440948" y="3463729"/>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Arrow: Right 1034">
              <a:extLst>
                <a:ext uri="{FF2B5EF4-FFF2-40B4-BE49-F238E27FC236}">
                  <a16:creationId xmlns:a16="http://schemas.microsoft.com/office/drawing/2014/main" id="{38B9FAFE-0F63-C6F9-7B39-F7FE2E0A71DE}"/>
                </a:ext>
              </a:extLst>
            </p:cNvPr>
            <p:cNvSpPr/>
            <p:nvPr/>
          </p:nvSpPr>
          <p:spPr>
            <a:xfrm>
              <a:off x="9744921" y="3464991"/>
              <a:ext cx="479527" cy="256502"/>
            </a:xfrm>
            <a:prstGeom prst="rightArrow">
              <a:avLst/>
            </a:prstGeom>
            <a:solidFill>
              <a:srgbClr val="FFC568"/>
            </a:solidFill>
            <a:ln>
              <a:solidFill>
                <a:srgbClr val="F9F87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36" name="TextBox 1035">
            <a:extLst>
              <a:ext uri="{FF2B5EF4-FFF2-40B4-BE49-F238E27FC236}">
                <a16:creationId xmlns:a16="http://schemas.microsoft.com/office/drawing/2014/main" id="{A9BF964F-5E29-F0E4-3DCE-9BD4664475D3}"/>
              </a:ext>
            </a:extLst>
          </p:cNvPr>
          <p:cNvSpPr txBox="1"/>
          <p:nvPr/>
        </p:nvSpPr>
        <p:spPr>
          <a:xfrm>
            <a:off x="0" y="0"/>
            <a:ext cx="12192000" cy="646331"/>
          </a:xfrm>
          <a:prstGeom prst="rect">
            <a:avLst/>
          </a:prstGeom>
          <a:noFill/>
        </p:spPr>
        <p:txBody>
          <a:bodyPr wrap="square" rtlCol="0">
            <a:spAutoFit/>
          </a:bodyPr>
          <a:lstStyle/>
          <a:p>
            <a:pPr marL="360000"/>
            <a:r>
              <a:rPr lang="en-US" sz="3600" dirty="0">
                <a:solidFill>
                  <a:schemeClr val="bg1"/>
                </a:solidFill>
                <a:latin typeface="Roboto" panose="02000000000000000000" pitchFamily="2" charset="0"/>
                <a:ea typeface="Roboto" panose="02000000000000000000" pitchFamily="2" charset="0"/>
              </a:rPr>
              <a:t>Durable Functions Real-World Architecture</a:t>
            </a:r>
          </a:p>
        </p:txBody>
      </p:sp>
    </p:spTree>
    <p:extLst>
      <p:ext uri="{BB962C8B-B14F-4D97-AF65-F5344CB8AC3E}">
        <p14:creationId xmlns:p14="http://schemas.microsoft.com/office/powerpoint/2010/main" val="23475564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2" descr="A diagram of the fan out/fan pattern">
            <a:extLst>
              <a:ext uri="{FF2B5EF4-FFF2-40B4-BE49-F238E27FC236}">
                <a16:creationId xmlns:a16="http://schemas.microsoft.com/office/drawing/2014/main" id="{9B6376BF-0394-D71A-809C-445CC2D1D5F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15340"/>
            <a:ext cx="10905066" cy="539800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95A90D83-0D75-28AF-C9C6-CBC3E409E6FA}"/>
              </a:ext>
            </a:extLst>
          </p:cNvPr>
          <p:cNvSpPr txBox="1"/>
          <p:nvPr/>
        </p:nvSpPr>
        <p:spPr>
          <a:xfrm>
            <a:off x="0" y="6411575"/>
            <a:ext cx="12192000" cy="369332"/>
          </a:xfrm>
          <a:prstGeom prst="rect">
            <a:avLst/>
          </a:prstGeom>
          <a:noFill/>
        </p:spPr>
        <p:txBody>
          <a:bodyPr wrap="square">
            <a:spAutoFit/>
          </a:bodyPr>
          <a:lstStyle/>
          <a:p>
            <a:pPr algn="ctr"/>
            <a:r>
              <a:rPr lang="en-US" dirty="0"/>
              <a:t>https://docs.microsoft.com/en-us/azure/azure-functions/durable/durable-functions-overview?tabs=csharp#fan-in-out</a:t>
            </a:r>
          </a:p>
        </p:txBody>
      </p:sp>
      <p:sp>
        <p:nvSpPr>
          <p:cNvPr id="6" name="TextBox 5">
            <a:extLst>
              <a:ext uri="{FF2B5EF4-FFF2-40B4-BE49-F238E27FC236}">
                <a16:creationId xmlns:a16="http://schemas.microsoft.com/office/drawing/2014/main" id="{20D88981-C806-B7B1-B67D-6D03AFF357CE}"/>
              </a:ext>
            </a:extLst>
          </p:cNvPr>
          <p:cNvSpPr txBox="1"/>
          <p:nvPr/>
        </p:nvSpPr>
        <p:spPr>
          <a:xfrm>
            <a:off x="0" y="0"/>
            <a:ext cx="12192000" cy="646331"/>
          </a:xfrm>
          <a:prstGeom prst="rect">
            <a:avLst/>
          </a:prstGeom>
          <a:noFill/>
        </p:spPr>
        <p:txBody>
          <a:bodyPr wrap="square" rtlCol="0">
            <a:spAutoFit/>
          </a:bodyPr>
          <a:lstStyle>
            <a:defPPr>
              <a:defRPr lang="es-ES"/>
            </a:defPPr>
            <a:lvl1pPr marL="360000">
              <a:defRPr sz="3600">
                <a:solidFill>
                  <a:schemeClr val="bg1"/>
                </a:solidFill>
                <a:latin typeface="Roboto" panose="02000000000000000000" pitchFamily="2" charset="0"/>
                <a:ea typeface="Roboto" panose="02000000000000000000" pitchFamily="2" charset="0"/>
              </a:defRPr>
            </a:lvl1pPr>
          </a:lstStyle>
          <a:p>
            <a:r>
              <a:rPr lang="en-US" dirty="0">
                <a:solidFill>
                  <a:schemeClr val="tx1"/>
                </a:solidFill>
              </a:rPr>
              <a:t>Durable Functions Fan out/fan in Pattern</a:t>
            </a:r>
          </a:p>
        </p:txBody>
      </p:sp>
    </p:spTree>
    <p:extLst>
      <p:ext uri="{BB962C8B-B14F-4D97-AF65-F5344CB8AC3E}">
        <p14:creationId xmlns:p14="http://schemas.microsoft.com/office/powerpoint/2010/main" val="15989968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030" name="Picture 6" descr="Download Free png street fighter vs png - AbeonCliparts | Cliparts &amp;  Vectors for ... - DLPNG.com">
            <a:extLst>
              <a:ext uri="{FF2B5EF4-FFF2-40B4-BE49-F238E27FC236}">
                <a16:creationId xmlns:a16="http://schemas.microsoft.com/office/drawing/2014/main" id="{DE4B82C7-19DD-1B16-FB4C-D3BA95AF7A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993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treet Fighter II/Ryu — StrategyWiki, the video game walkthrough and  strategy guide wiki">
            <a:extLst>
              <a:ext uri="{FF2B5EF4-FFF2-40B4-BE49-F238E27FC236}">
                <a16:creationId xmlns:a16="http://schemas.microsoft.com/office/drawing/2014/main" id="{01405017-EF69-E333-01A0-3DDB811D5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3214" y="1714500"/>
            <a:ext cx="2247900" cy="34290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treet Fighter II/Ken — StrategyWiki, the video game walkthrough and  strategy guide wiki">
            <a:extLst>
              <a:ext uri="{FF2B5EF4-FFF2-40B4-BE49-F238E27FC236}">
                <a16:creationId xmlns:a16="http://schemas.microsoft.com/office/drawing/2014/main" id="{4CC05971-0BE4-F83C-2F9A-1BFADE0F96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8572" y="1676400"/>
            <a:ext cx="2209800" cy="35052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treet Fighter II/Blanka — StrategyWiki, the video game walkthrough and  strategy guide wiki">
            <a:extLst>
              <a:ext uri="{FF2B5EF4-FFF2-40B4-BE49-F238E27FC236}">
                <a16:creationId xmlns:a16="http://schemas.microsoft.com/office/drawing/2014/main" id="{F56C4962-4D21-F642-E73A-342A931C14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411480" y="1619250"/>
            <a:ext cx="3695700" cy="3619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6" descr="Download Free png street fighter vs png - AbeonCliparts | Cliparts &amp;  Vectors for ... - DLPNG.com">
            <a:extLst>
              <a:ext uri="{FF2B5EF4-FFF2-40B4-BE49-F238E27FC236}">
                <a16:creationId xmlns:a16="http://schemas.microsoft.com/office/drawing/2014/main" id="{2544D81C-7AFC-1E5C-5ABF-530FC89240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66566" y="2814574"/>
            <a:ext cx="1843278" cy="12288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FF0E11D-0E4E-32B5-F027-32087BE9F1FF}"/>
              </a:ext>
            </a:extLst>
          </p:cNvPr>
          <p:cNvSpPr/>
          <p:nvPr/>
        </p:nvSpPr>
        <p:spPr>
          <a:xfrm>
            <a:off x="5609844"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MS </a:t>
            </a:r>
            <a:r>
              <a:rPr lang="en-US"/>
              <a:t>SQL Server</a:t>
            </a:r>
            <a:endParaRPr lang="en-US" dirty="0"/>
          </a:p>
        </p:txBody>
      </p:sp>
      <p:sp>
        <p:nvSpPr>
          <p:cNvPr id="7" name="Rectangle 6">
            <a:extLst>
              <a:ext uri="{FF2B5EF4-FFF2-40B4-BE49-F238E27FC236}">
                <a16:creationId xmlns:a16="http://schemas.microsoft.com/office/drawing/2014/main" id="{C83D9BD2-F1EA-EE09-2ADA-39363E7EA248}"/>
              </a:ext>
            </a:extLst>
          </p:cNvPr>
          <p:cNvSpPr/>
          <p:nvPr/>
        </p:nvSpPr>
        <p:spPr>
          <a:xfrm>
            <a:off x="1272540" y="1926336"/>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Azure Storage</a:t>
            </a:r>
          </a:p>
        </p:txBody>
      </p:sp>
      <p:sp>
        <p:nvSpPr>
          <p:cNvPr id="8" name="Rectangle 7">
            <a:extLst>
              <a:ext uri="{FF2B5EF4-FFF2-40B4-BE49-F238E27FC236}">
                <a16:creationId xmlns:a16="http://schemas.microsoft.com/office/drawing/2014/main" id="{140E864C-42FD-FBA5-3828-EFD885A44D4B}"/>
              </a:ext>
            </a:extLst>
          </p:cNvPr>
          <p:cNvSpPr/>
          <p:nvPr/>
        </p:nvSpPr>
        <p:spPr>
          <a:xfrm>
            <a:off x="9806940" y="1924304"/>
            <a:ext cx="1973580" cy="585216"/>
          </a:xfrm>
          <a:prstGeom prst="rect">
            <a:avLst/>
          </a:prstGeom>
          <a:solidFill>
            <a:srgbClr val="6667AB"/>
          </a:solidFill>
          <a:ln>
            <a:solidFill>
              <a:srgbClr val="FF10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Netherite</a:t>
            </a:r>
            <a:endParaRPr lang="en-US" dirty="0"/>
          </a:p>
        </p:txBody>
      </p:sp>
    </p:spTree>
    <p:extLst>
      <p:ext uri="{BB962C8B-B14F-4D97-AF65-F5344CB8AC3E}">
        <p14:creationId xmlns:p14="http://schemas.microsoft.com/office/powerpoint/2010/main" val="978532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07F5A09-667F-CB5E-18B8-1AFBAE9336EC}"/>
              </a:ext>
            </a:extLst>
          </p:cNvPr>
          <p:cNvSpPr txBox="1"/>
          <p:nvPr/>
        </p:nvSpPr>
        <p:spPr>
          <a:xfrm>
            <a:off x="0" y="6320135"/>
            <a:ext cx="12192000" cy="338554"/>
          </a:xfrm>
          <a:prstGeom prst="rect">
            <a:avLst/>
          </a:prstGeom>
          <a:noFill/>
        </p:spPr>
        <p:txBody>
          <a:bodyPr wrap="square">
            <a:spAutoFit/>
          </a:bodyPr>
          <a:lstStyle/>
          <a:p>
            <a:pPr algn="ctr"/>
            <a:r>
              <a:rPr lang="en-US" sz="1600" dirty="0">
                <a:solidFill>
                  <a:schemeClr val="bg1"/>
                </a:solidFill>
              </a:rPr>
              <a:t>https://docs.microsoft.com/en-us/azure/azure-functions/durable/durable-functions-storage-providers#comparing-storage-providers</a:t>
            </a:r>
          </a:p>
        </p:txBody>
      </p:sp>
      <p:pic>
        <p:nvPicPr>
          <p:cNvPr id="9" name="Picture 8">
            <a:extLst>
              <a:ext uri="{FF2B5EF4-FFF2-40B4-BE49-F238E27FC236}">
                <a16:creationId xmlns:a16="http://schemas.microsoft.com/office/drawing/2014/main" id="{032B30B1-7E13-6C5B-886F-48502EBE4F7E}"/>
              </a:ext>
            </a:extLst>
          </p:cNvPr>
          <p:cNvPicPr>
            <a:picLocks noChangeAspect="1"/>
          </p:cNvPicPr>
          <p:nvPr/>
        </p:nvPicPr>
        <p:blipFill>
          <a:blip r:embed="rId2"/>
          <a:stretch>
            <a:fillRect/>
          </a:stretch>
        </p:blipFill>
        <p:spPr>
          <a:xfrm>
            <a:off x="3149957" y="161544"/>
            <a:ext cx="5892087" cy="6156960"/>
          </a:xfrm>
          <a:prstGeom prst="rect">
            <a:avLst/>
          </a:prstGeom>
        </p:spPr>
      </p:pic>
      <p:sp>
        <p:nvSpPr>
          <p:cNvPr id="10" name="Rectangle 9">
            <a:extLst>
              <a:ext uri="{FF2B5EF4-FFF2-40B4-BE49-F238E27FC236}">
                <a16:creationId xmlns:a16="http://schemas.microsoft.com/office/drawing/2014/main" id="{BBEEBFA7-19CC-55E5-C66A-559C951AEBAE}"/>
              </a:ext>
            </a:extLst>
          </p:cNvPr>
          <p:cNvSpPr/>
          <p:nvPr/>
        </p:nvSpPr>
        <p:spPr>
          <a:xfrm>
            <a:off x="3218688" y="451104"/>
            <a:ext cx="5779008" cy="42062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7AD3E1B-1AAD-CA83-3D7A-E31FD1561803}"/>
              </a:ext>
            </a:extLst>
          </p:cNvPr>
          <p:cNvSpPr/>
          <p:nvPr/>
        </p:nvSpPr>
        <p:spPr>
          <a:xfrm>
            <a:off x="3218688" y="893064"/>
            <a:ext cx="5779008" cy="4907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38AF8AA-63A4-3B7C-5045-58ED00E32FB1}"/>
              </a:ext>
            </a:extLst>
          </p:cNvPr>
          <p:cNvSpPr/>
          <p:nvPr/>
        </p:nvSpPr>
        <p:spPr>
          <a:xfrm>
            <a:off x="3218688" y="1405128"/>
            <a:ext cx="5779008" cy="795528"/>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F76205B-A7FC-FB3E-EC78-B80325EE96F7}"/>
              </a:ext>
            </a:extLst>
          </p:cNvPr>
          <p:cNvSpPr/>
          <p:nvPr/>
        </p:nvSpPr>
        <p:spPr>
          <a:xfrm>
            <a:off x="3218688" y="3529584"/>
            <a:ext cx="5779008" cy="249936"/>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9E9E158-0D4F-FCE4-2A46-07B86B0611A5}"/>
              </a:ext>
            </a:extLst>
          </p:cNvPr>
          <p:cNvSpPr/>
          <p:nvPr/>
        </p:nvSpPr>
        <p:spPr>
          <a:xfrm>
            <a:off x="3218688" y="3810000"/>
            <a:ext cx="5779008" cy="338554"/>
          </a:xfrm>
          <a:prstGeom prst="rect">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1942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584775"/>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Azure Storage Provider</a:t>
            </a:r>
          </a:p>
        </p:txBody>
      </p:sp>
    </p:spTree>
    <p:extLst>
      <p:ext uri="{BB962C8B-B14F-4D97-AF65-F5344CB8AC3E}">
        <p14:creationId xmlns:p14="http://schemas.microsoft.com/office/powerpoint/2010/main" val="11899987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25F22C8-0DEF-73CC-BCD4-5A3739C5A4F8}"/>
              </a:ext>
            </a:extLst>
          </p:cNvPr>
          <p:cNvPicPr>
            <a:picLocks noChangeAspect="1"/>
          </p:cNvPicPr>
          <p:nvPr/>
        </p:nvPicPr>
        <p:blipFill>
          <a:blip r:embed="rId2"/>
          <a:stretch>
            <a:fillRect/>
          </a:stretch>
        </p:blipFill>
        <p:spPr>
          <a:xfrm>
            <a:off x="341867" y="1728805"/>
            <a:ext cx="6241321" cy="3985605"/>
          </a:xfrm>
          <a:prstGeom prst="rect">
            <a:avLst/>
          </a:prstGeom>
        </p:spPr>
      </p:pic>
      <p:pic>
        <p:nvPicPr>
          <p:cNvPr id="7" name="Picture 6">
            <a:extLst>
              <a:ext uri="{FF2B5EF4-FFF2-40B4-BE49-F238E27FC236}">
                <a16:creationId xmlns:a16="http://schemas.microsoft.com/office/drawing/2014/main" id="{E1E0505E-83F2-A04C-680D-0C4B62C67BF4}"/>
              </a:ext>
            </a:extLst>
          </p:cNvPr>
          <p:cNvPicPr>
            <a:picLocks noChangeAspect="1"/>
          </p:cNvPicPr>
          <p:nvPr/>
        </p:nvPicPr>
        <p:blipFill>
          <a:blip r:embed="rId3"/>
          <a:stretch>
            <a:fillRect/>
          </a:stretch>
        </p:blipFill>
        <p:spPr>
          <a:xfrm>
            <a:off x="6876843" y="1046774"/>
            <a:ext cx="4778154" cy="4922947"/>
          </a:xfrm>
          <a:prstGeom prst="rect">
            <a:avLst/>
          </a:prstGeom>
        </p:spPr>
      </p:pic>
      <p:sp>
        <p:nvSpPr>
          <p:cNvPr id="2" name="TextBox 1">
            <a:extLst>
              <a:ext uri="{FF2B5EF4-FFF2-40B4-BE49-F238E27FC236}">
                <a16:creationId xmlns:a16="http://schemas.microsoft.com/office/drawing/2014/main" id="{FEB411F2-E011-E248-817B-DB1061B2BF0E}"/>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Azure Storage - Processing 30k items (Azure App Service P1V2)</a:t>
            </a:r>
          </a:p>
        </p:txBody>
      </p:sp>
    </p:spTree>
    <p:extLst>
      <p:ext uri="{BB962C8B-B14F-4D97-AF65-F5344CB8AC3E}">
        <p14:creationId xmlns:p14="http://schemas.microsoft.com/office/powerpoint/2010/main" val="28826056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9EC6528-1CA3-44F1-2BB9-29EBFC4277EA}"/>
              </a:ext>
            </a:extLst>
          </p:cNvPr>
          <p:cNvPicPr>
            <a:picLocks noChangeAspect="1"/>
          </p:cNvPicPr>
          <p:nvPr/>
        </p:nvPicPr>
        <p:blipFill>
          <a:blip r:embed="rId2"/>
          <a:stretch>
            <a:fillRect/>
          </a:stretch>
        </p:blipFill>
        <p:spPr>
          <a:xfrm>
            <a:off x="0" y="5591504"/>
            <a:ext cx="12192000" cy="1266496"/>
          </a:xfrm>
          <a:prstGeom prst="rect">
            <a:avLst/>
          </a:prstGeom>
        </p:spPr>
      </p:pic>
      <p:pic>
        <p:nvPicPr>
          <p:cNvPr id="7" name="Picture 6">
            <a:extLst>
              <a:ext uri="{FF2B5EF4-FFF2-40B4-BE49-F238E27FC236}">
                <a16:creationId xmlns:a16="http://schemas.microsoft.com/office/drawing/2014/main" id="{7C6CF0A3-6736-56D9-56C4-1DBC420F52DB}"/>
              </a:ext>
            </a:extLst>
          </p:cNvPr>
          <p:cNvPicPr>
            <a:picLocks noChangeAspect="1"/>
          </p:cNvPicPr>
          <p:nvPr/>
        </p:nvPicPr>
        <p:blipFill>
          <a:blip r:embed="rId3"/>
          <a:stretch>
            <a:fillRect/>
          </a:stretch>
        </p:blipFill>
        <p:spPr>
          <a:xfrm>
            <a:off x="0" y="0"/>
            <a:ext cx="12192000" cy="4548426"/>
          </a:xfrm>
          <a:prstGeom prst="rect">
            <a:avLst/>
          </a:prstGeom>
        </p:spPr>
      </p:pic>
      <p:sp>
        <p:nvSpPr>
          <p:cNvPr id="8" name="Rectangle: Rounded Corners 7">
            <a:extLst>
              <a:ext uri="{FF2B5EF4-FFF2-40B4-BE49-F238E27FC236}">
                <a16:creationId xmlns:a16="http://schemas.microsoft.com/office/drawing/2014/main" id="{44EEC01A-E8A2-46EC-D630-C1D4DCA47832}"/>
              </a:ext>
            </a:extLst>
          </p:cNvPr>
          <p:cNvSpPr/>
          <p:nvPr/>
        </p:nvSpPr>
        <p:spPr>
          <a:xfrm>
            <a:off x="7766304" y="4895088"/>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Current Date Time:</a:t>
            </a:r>
            <a:br>
              <a:rPr lang="en-US" sz="1000" dirty="0"/>
            </a:br>
            <a:r>
              <a:rPr lang="en-US" sz="1000" dirty="0"/>
              <a:t>2022-09-01T12:16Z (more than 2h stuck)</a:t>
            </a:r>
          </a:p>
        </p:txBody>
      </p:sp>
      <p:sp>
        <p:nvSpPr>
          <p:cNvPr id="9" name="Arrow: Down 8">
            <a:extLst>
              <a:ext uri="{FF2B5EF4-FFF2-40B4-BE49-F238E27FC236}">
                <a16:creationId xmlns:a16="http://schemas.microsoft.com/office/drawing/2014/main" id="{F3BCF9E2-FFB9-2227-C465-3A972F89144D}"/>
              </a:ext>
            </a:extLst>
          </p:cNvPr>
          <p:cNvSpPr/>
          <p:nvPr/>
        </p:nvSpPr>
        <p:spPr>
          <a:xfrm>
            <a:off x="8759952" y="6126480"/>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fails | Witchcraft Fuerteventura Windsurfing">
            <a:extLst>
              <a:ext uri="{FF2B5EF4-FFF2-40B4-BE49-F238E27FC236}">
                <a16:creationId xmlns:a16="http://schemas.microsoft.com/office/drawing/2014/main" id="{95BD20DB-F1C8-13BF-107A-CCD0E1C544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042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SQL Server Storage Provider</a:t>
            </a:r>
          </a:p>
        </p:txBody>
      </p:sp>
    </p:spTree>
    <p:extLst>
      <p:ext uri="{BB962C8B-B14F-4D97-AF65-F5344CB8AC3E}">
        <p14:creationId xmlns:p14="http://schemas.microsoft.com/office/powerpoint/2010/main" val="20159039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24AE315-428B-6619-611E-B06AA1652E8F}"/>
              </a:ext>
            </a:extLst>
          </p:cNvPr>
          <p:cNvPicPr>
            <a:picLocks noChangeAspect="1"/>
          </p:cNvPicPr>
          <p:nvPr/>
        </p:nvPicPr>
        <p:blipFill>
          <a:blip r:embed="rId2"/>
          <a:stretch>
            <a:fillRect/>
          </a:stretch>
        </p:blipFill>
        <p:spPr>
          <a:xfrm>
            <a:off x="0" y="1095839"/>
            <a:ext cx="12192000" cy="611181"/>
          </a:xfrm>
          <a:prstGeom prst="rect">
            <a:avLst/>
          </a:prstGeom>
        </p:spPr>
      </p:pic>
      <p:pic>
        <p:nvPicPr>
          <p:cNvPr id="7" name="Picture 6">
            <a:extLst>
              <a:ext uri="{FF2B5EF4-FFF2-40B4-BE49-F238E27FC236}">
                <a16:creationId xmlns:a16="http://schemas.microsoft.com/office/drawing/2014/main" id="{EFD0FB24-21F4-17DA-5A47-55BE2399B2C5}"/>
              </a:ext>
            </a:extLst>
          </p:cNvPr>
          <p:cNvPicPr>
            <a:picLocks noChangeAspect="1"/>
          </p:cNvPicPr>
          <p:nvPr/>
        </p:nvPicPr>
        <p:blipFill>
          <a:blip r:embed="rId3"/>
          <a:stretch>
            <a:fillRect/>
          </a:stretch>
        </p:blipFill>
        <p:spPr>
          <a:xfrm>
            <a:off x="322289" y="2559511"/>
            <a:ext cx="7784892" cy="4180625"/>
          </a:xfrm>
          <a:prstGeom prst="rect">
            <a:avLst/>
          </a:prstGeom>
        </p:spPr>
      </p:pic>
      <p:sp>
        <p:nvSpPr>
          <p:cNvPr id="8" name="Rectangle: Rounded Corners 7">
            <a:extLst>
              <a:ext uri="{FF2B5EF4-FFF2-40B4-BE49-F238E27FC236}">
                <a16:creationId xmlns:a16="http://schemas.microsoft.com/office/drawing/2014/main" id="{837312E5-D4D2-208C-ED39-2F86F57637B8}"/>
              </a:ext>
            </a:extLst>
          </p:cNvPr>
          <p:cNvSpPr/>
          <p:nvPr/>
        </p:nvSpPr>
        <p:spPr>
          <a:xfrm>
            <a:off x="4974336" y="1830340"/>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Orchestrator Stuck!!</a:t>
            </a:r>
          </a:p>
          <a:p>
            <a:pPr algn="ctr"/>
            <a:r>
              <a:rPr lang="en-US" sz="1000" dirty="0"/>
              <a:t>After Processing during more than 27 hours</a:t>
            </a:r>
          </a:p>
        </p:txBody>
      </p:sp>
      <p:sp>
        <p:nvSpPr>
          <p:cNvPr id="9" name="Arrow: Down 8">
            <a:extLst>
              <a:ext uri="{FF2B5EF4-FFF2-40B4-BE49-F238E27FC236}">
                <a16:creationId xmlns:a16="http://schemas.microsoft.com/office/drawing/2014/main" id="{F5A67A7E-41CA-675C-B65E-CC7E18731EF3}"/>
              </a:ext>
            </a:extLst>
          </p:cNvPr>
          <p:cNvSpPr/>
          <p:nvPr/>
        </p:nvSpPr>
        <p:spPr>
          <a:xfrm flipV="1">
            <a:off x="5967984" y="1498582"/>
            <a:ext cx="256032" cy="365760"/>
          </a:xfrm>
          <a:prstGeom prst="downArrow">
            <a:avLst/>
          </a:prstGeom>
          <a:solidFill>
            <a:srgbClr val="6667A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034EFAD7-3C7F-3503-9E29-C2C1854F212F}"/>
              </a:ext>
            </a:extLst>
          </p:cNvPr>
          <p:cNvSpPr/>
          <p:nvPr/>
        </p:nvSpPr>
        <p:spPr>
          <a:xfrm>
            <a:off x="8342127" y="5557512"/>
            <a:ext cx="2243328" cy="1182624"/>
          </a:xfrm>
          <a:prstGeom prst="roundRect">
            <a:avLst/>
          </a:prstGeom>
          <a:solidFill>
            <a:srgbClr val="B66DB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25,885 Items processed</a:t>
            </a:r>
          </a:p>
        </p:txBody>
      </p:sp>
      <p:sp>
        <p:nvSpPr>
          <p:cNvPr id="2" name="TextBox 1">
            <a:extLst>
              <a:ext uri="{FF2B5EF4-FFF2-40B4-BE49-F238E27FC236}">
                <a16:creationId xmlns:a16="http://schemas.microsoft.com/office/drawing/2014/main" id="{BC2FD255-80CC-A3B9-C046-42E53336E466}"/>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MS SQL Server - Processing 30k items (Azure App Service P1V2)</a:t>
            </a:r>
          </a:p>
        </p:txBody>
      </p:sp>
      <p:pic>
        <p:nvPicPr>
          <p:cNvPr id="3" name="Picture 4" descr="fails | Witchcraft Fuerteventura Windsurfing">
            <a:extLst>
              <a:ext uri="{FF2B5EF4-FFF2-40B4-BE49-F238E27FC236}">
                <a16:creationId xmlns:a16="http://schemas.microsoft.com/office/drawing/2014/main" id="{7C7AEAB3-3B80-5594-2EDF-10A1B7EB49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175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F3F4C1DC-D1F8-F406-4C71-71E302EA5626}"/>
              </a:ext>
            </a:extLst>
          </p:cNvPr>
          <p:cNvPicPr>
            <a:picLocks noChangeAspect="1" noChangeArrowheads="1"/>
          </p:cNvPicPr>
          <p:nvPr/>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5" name="Title 1">
            <a:extLst>
              <a:ext uri="{FF2B5EF4-FFF2-40B4-BE49-F238E27FC236}">
                <a16:creationId xmlns:a16="http://schemas.microsoft.com/office/drawing/2014/main" id="{B3C15A2A-04B4-BEAB-9CAE-A01F77147FF3}"/>
              </a:ext>
            </a:extLst>
          </p:cNvPr>
          <p:cNvSpPr txBox="1">
            <a:spLocks/>
          </p:cNvSpPr>
          <p:nvPr/>
        </p:nvSpPr>
        <p:spPr>
          <a:xfrm>
            <a:off x="1097280" y="1274064"/>
            <a:ext cx="10058400" cy="2345848"/>
          </a:xfrm>
          <a:prstGeom prst="rect">
            <a:avLst/>
          </a:prstGeom>
          <a:effectLst>
            <a:outerShdw blurRad="50800" dist="38100" dir="2700000" algn="tl" rotWithShape="0">
              <a:prstClr val="black">
                <a:alpha val="40000"/>
              </a:prstClr>
            </a:outerShdw>
          </a:effectLst>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FFFFFF"/>
                </a:solidFill>
                <a:latin typeface="Montserrat" panose="00000500000000000000" pitchFamily="2" charset="0"/>
              </a:rPr>
              <a:t>Let´s dive in!</a:t>
            </a:r>
          </a:p>
        </p:txBody>
      </p:sp>
      <p:sp>
        <p:nvSpPr>
          <p:cNvPr id="7" name="TextBox 6">
            <a:extLst>
              <a:ext uri="{FF2B5EF4-FFF2-40B4-BE49-F238E27FC236}">
                <a16:creationId xmlns:a16="http://schemas.microsoft.com/office/drawing/2014/main" id="{A66FECEB-2B7D-0797-95DF-AF0BC09D0585}"/>
              </a:ext>
            </a:extLst>
          </p:cNvPr>
          <p:cNvSpPr txBox="1"/>
          <p:nvPr/>
        </p:nvSpPr>
        <p:spPr>
          <a:xfrm>
            <a:off x="4726081" y="3619912"/>
            <a:ext cx="2800797" cy="830997"/>
          </a:xfrm>
          <a:prstGeom prst="rect">
            <a:avLst/>
          </a:prstGeom>
          <a:noFill/>
        </p:spPr>
        <p:txBody>
          <a:bodyPr wrap="square" rtlCol="0">
            <a:spAutoFit/>
          </a:bodyPr>
          <a:lstStyle/>
          <a:p>
            <a:pPr algn="ct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Durable Function with </a:t>
            </a:r>
            <a:r>
              <a:rPr lang="en-US" sz="1600" dirty="0" err="1">
                <a:solidFill>
                  <a:schemeClr val="bg1"/>
                </a:solidFill>
                <a:latin typeface="Montserrat" panose="00000500000000000000" pitchFamily="2" charset="0"/>
                <a:ea typeface="Open Sans" panose="020B0606030504020204" pitchFamily="34" charset="0"/>
                <a:cs typeface="Open Sans" panose="020B0606030504020204" pitchFamily="34" charset="0"/>
              </a:rPr>
              <a:t>Netherite</a:t>
            </a:r>
            <a:r>
              <a:rPr lang="en-US" sz="1600" dirty="0">
                <a:solidFill>
                  <a:schemeClr val="bg1"/>
                </a:solidFill>
                <a:latin typeface="Montserrat" panose="00000500000000000000" pitchFamily="2" charset="0"/>
                <a:ea typeface="Open Sans" panose="020B0606030504020204" pitchFamily="34" charset="0"/>
                <a:cs typeface="Open Sans" panose="020B0606030504020204" pitchFamily="34" charset="0"/>
              </a:rPr>
              <a:t> Storage Provider</a:t>
            </a:r>
          </a:p>
        </p:txBody>
      </p:sp>
    </p:spTree>
    <p:extLst>
      <p:ext uri="{BB962C8B-B14F-4D97-AF65-F5344CB8AC3E}">
        <p14:creationId xmlns:p14="http://schemas.microsoft.com/office/powerpoint/2010/main" val="26240282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person smiling for the camera&#10;&#10;Description automatically generated with low confidence">
            <a:extLst>
              <a:ext uri="{FF2B5EF4-FFF2-40B4-BE49-F238E27FC236}">
                <a16:creationId xmlns:a16="http://schemas.microsoft.com/office/drawing/2014/main" id="{E17FC61A-1748-EDB7-5668-E22B980AB075}"/>
              </a:ext>
            </a:extLst>
          </p:cNvPr>
          <p:cNvPicPr>
            <a:picLocks noChangeAspect="1"/>
          </p:cNvPicPr>
          <p:nvPr/>
        </p:nvPicPr>
        <p:blipFill rotWithShape="1">
          <a:blip r:embed="rId2">
            <a:extLst>
              <a:ext uri="{28A0092B-C50C-407E-A947-70E740481C1C}">
                <a14:useLocalDpi xmlns:a14="http://schemas.microsoft.com/office/drawing/2010/main" val="0"/>
              </a:ext>
            </a:extLst>
          </a:blip>
          <a:srcRect l="4750" r="14247" b="-3"/>
          <a:stretch/>
        </p:blipFill>
        <p:spPr>
          <a:xfrm>
            <a:off x="8563927" y="2155200"/>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a:ln w="25400">
            <a:solidFill>
              <a:schemeClr val="bg1"/>
            </a:solidFill>
          </a:ln>
        </p:spPr>
      </p:pic>
      <p:sp>
        <p:nvSpPr>
          <p:cNvPr id="3" name="Título 4">
            <a:extLst>
              <a:ext uri="{FF2B5EF4-FFF2-40B4-BE49-F238E27FC236}">
                <a16:creationId xmlns:a16="http://schemas.microsoft.com/office/drawing/2014/main" id="{AAEB4FD7-270D-ADA1-3509-4EC742692027}"/>
              </a:ext>
            </a:extLst>
          </p:cNvPr>
          <p:cNvSpPr txBox="1">
            <a:spLocks/>
          </p:cNvSpPr>
          <p:nvPr/>
        </p:nvSpPr>
        <p:spPr>
          <a:xfrm>
            <a:off x="0" y="115981"/>
            <a:ext cx="3950208" cy="65436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err="1">
                <a:solidFill>
                  <a:schemeClr val="bg1"/>
                </a:solidFill>
              </a:rPr>
              <a:t>About</a:t>
            </a:r>
            <a:r>
              <a:rPr lang="es-ES" sz="4000" b="1" dirty="0">
                <a:solidFill>
                  <a:schemeClr val="bg1"/>
                </a:solidFill>
              </a:rPr>
              <a:t> me</a:t>
            </a:r>
          </a:p>
        </p:txBody>
      </p:sp>
      <p:grpSp>
        <p:nvGrpSpPr>
          <p:cNvPr id="4" name="Group 3">
            <a:extLst>
              <a:ext uri="{FF2B5EF4-FFF2-40B4-BE49-F238E27FC236}">
                <a16:creationId xmlns:a16="http://schemas.microsoft.com/office/drawing/2014/main" id="{9D1BBCF0-1E95-2867-C1EE-FC93A7918D44}"/>
              </a:ext>
            </a:extLst>
          </p:cNvPr>
          <p:cNvGrpSpPr/>
          <p:nvPr/>
        </p:nvGrpSpPr>
        <p:grpSpPr>
          <a:xfrm>
            <a:off x="311576" y="4483776"/>
            <a:ext cx="2259710" cy="761761"/>
            <a:chOff x="1581647" y="5105568"/>
            <a:chExt cx="2259710" cy="761761"/>
          </a:xfrm>
        </p:grpSpPr>
        <p:grpSp>
          <p:nvGrpSpPr>
            <p:cNvPr id="5" name="Group 4">
              <a:extLst>
                <a:ext uri="{FF2B5EF4-FFF2-40B4-BE49-F238E27FC236}">
                  <a16:creationId xmlns:a16="http://schemas.microsoft.com/office/drawing/2014/main" id="{3E7B9716-C78F-AEA6-AB17-3A50E4574F4A}"/>
                </a:ext>
              </a:extLst>
            </p:cNvPr>
            <p:cNvGrpSpPr/>
            <p:nvPr/>
          </p:nvGrpSpPr>
          <p:grpSpPr>
            <a:xfrm>
              <a:off x="1866767" y="5105568"/>
              <a:ext cx="1689469" cy="455955"/>
              <a:chOff x="711137" y="4893283"/>
              <a:chExt cx="2259710" cy="609852"/>
            </a:xfrm>
          </p:grpSpPr>
          <p:pic>
            <p:nvPicPr>
              <p:cNvPr id="7" name="Picture 6">
                <a:extLst>
                  <a:ext uri="{FF2B5EF4-FFF2-40B4-BE49-F238E27FC236}">
                    <a16:creationId xmlns:a16="http://schemas.microsoft.com/office/drawing/2014/main" id="{AEE33943-1035-DB28-F423-44D876F4CEF9}"/>
                  </a:ext>
                </a:extLst>
              </p:cNvPr>
              <p:cNvPicPr>
                <a:picLocks noChangeAspect="1"/>
              </p:cNvPicPr>
              <p:nvPr/>
            </p:nvPicPr>
            <p:blipFill>
              <a:blip r:embed="rId3"/>
              <a:stretch>
                <a:fillRect/>
              </a:stretch>
            </p:blipFill>
            <p:spPr>
              <a:xfrm>
                <a:off x="711137" y="4893283"/>
                <a:ext cx="609600" cy="609600"/>
              </a:xfrm>
              <a:prstGeom prst="rect">
                <a:avLst/>
              </a:prstGeom>
            </p:spPr>
          </p:pic>
          <p:pic>
            <p:nvPicPr>
              <p:cNvPr id="8" name="Picture 7">
                <a:extLst>
                  <a:ext uri="{FF2B5EF4-FFF2-40B4-BE49-F238E27FC236}">
                    <a16:creationId xmlns:a16="http://schemas.microsoft.com/office/drawing/2014/main" id="{654B2C2B-A33E-BDC0-F6CF-5D16224BACAD}"/>
                  </a:ext>
                </a:extLst>
              </p:cNvPr>
              <p:cNvPicPr>
                <a:picLocks noChangeAspect="1"/>
              </p:cNvPicPr>
              <p:nvPr/>
            </p:nvPicPr>
            <p:blipFill>
              <a:blip r:embed="rId4"/>
              <a:stretch>
                <a:fillRect/>
              </a:stretch>
            </p:blipFill>
            <p:spPr>
              <a:xfrm>
                <a:off x="1536192" y="4893535"/>
                <a:ext cx="609600" cy="609600"/>
              </a:xfrm>
              <a:prstGeom prst="rect">
                <a:avLst/>
              </a:prstGeom>
            </p:spPr>
          </p:pic>
          <p:pic>
            <p:nvPicPr>
              <p:cNvPr id="9" name="Picture 8">
                <a:extLst>
                  <a:ext uri="{FF2B5EF4-FFF2-40B4-BE49-F238E27FC236}">
                    <a16:creationId xmlns:a16="http://schemas.microsoft.com/office/drawing/2014/main" id="{78506D29-5EEC-85EA-0FCC-EA610DC446F5}"/>
                  </a:ext>
                </a:extLst>
              </p:cNvPr>
              <p:cNvPicPr>
                <a:picLocks noChangeAspect="1"/>
              </p:cNvPicPr>
              <p:nvPr/>
            </p:nvPicPr>
            <p:blipFill>
              <a:blip r:embed="rId5"/>
              <a:stretch>
                <a:fillRect/>
              </a:stretch>
            </p:blipFill>
            <p:spPr>
              <a:xfrm>
                <a:off x="2361247" y="4893283"/>
                <a:ext cx="609600" cy="609600"/>
              </a:xfrm>
              <a:prstGeom prst="rect">
                <a:avLst/>
              </a:prstGeom>
            </p:spPr>
          </p:pic>
        </p:grpSp>
        <p:sp>
          <p:nvSpPr>
            <p:cNvPr id="6" name="TextBox 5">
              <a:extLst>
                <a:ext uri="{FF2B5EF4-FFF2-40B4-BE49-F238E27FC236}">
                  <a16:creationId xmlns:a16="http://schemas.microsoft.com/office/drawing/2014/main" id="{3990B2E2-E20B-B51F-E1B8-40DC6C3B4777}"/>
                </a:ext>
              </a:extLst>
            </p:cNvPr>
            <p:cNvSpPr txBox="1"/>
            <p:nvPr/>
          </p:nvSpPr>
          <p:spPr>
            <a:xfrm>
              <a:off x="1581647" y="5559552"/>
              <a:ext cx="2259710" cy="307777"/>
            </a:xfrm>
            <a:prstGeom prst="rect">
              <a:avLst/>
            </a:prstGeom>
            <a:noFill/>
          </p:spPr>
          <p:txBody>
            <a:bodyPr wrap="square" rtlCol="0">
              <a:spAutoFit/>
            </a:bodyPr>
            <a:lstStyle/>
            <a:p>
              <a:pPr algn="ctr"/>
              <a:r>
                <a:rPr lang="en-US" sz="1400" dirty="0">
                  <a:latin typeface="Montserrat" panose="00000500000000000000" pitchFamily="2" charset="0"/>
                </a:rPr>
                <a:t>@luismanez</a:t>
              </a:r>
            </a:p>
          </p:txBody>
        </p:sp>
      </p:grpSp>
      <p:pic>
        <p:nvPicPr>
          <p:cNvPr id="11" name="Graphic 10">
            <a:extLst>
              <a:ext uri="{FF2B5EF4-FFF2-40B4-BE49-F238E27FC236}">
                <a16:creationId xmlns:a16="http://schemas.microsoft.com/office/drawing/2014/main" id="{D74AA1B7-22AC-AB18-630F-C4FCFCF2E8F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50304" y="6491478"/>
            <a:ext cx="333375" cy="190500"/>
          </a:xfrm>
          <a:prstGeom prst="rect">
            <a:avLst/>
          </a:prstGeom>
        </p:spPr>
      </p:pic>
      <p:sp>
        <p:nvSpPr>
          <p:cNvPr id="13" name="Subtitle 2">
            <a:extLst>
              <a:ext uri="{FF2B5EF4-FFF2-40B4-BE49-F238E27FC236}">
                <a16:creationId xmlns:a16="http://schemas.microsoft.com/office/drawing/2014/main" id="{0E3FED80-E397-4D8E-3E68-2FD9F61E4EAE}"/>
              </a:ext>
            </a:extLst>
          </p:cNvPr>
          <p:cNvSpPr txBox="1">
            <a:spLocks/>
          </p:cNvSpPr>
          <p:nvPr/>
        </p:nvSpPr>
        <p:spPr>
          <a:xfrm>
            <a:off x="183575" y="1688593"/>
            <a:ext cx="5833787" cy="109254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es-ES" sz="2900" dirty="0">
                <a:latin typeface="Montserrat" panose="00000500000000000000" pitchFamily="2" charset="0"/>
                <a:ea typeface="Open Sans" panose="020B0606030504020204" pitchFamily="34" charset="0"/>
                <a:cs typeface="Open Sans" panose="020B0606030504020204" pitchFamily="34" charset="0"/>
              </a:rPr>
              <a:t>Luis Mañez</a:t>
            </a:r>
          </a:p>
          <a:p>
            <a:pPr marL="0" indent="0" algn="r">
              <a:buNone/>
            </a:pPr>
            <a:r>
              <a:rPr lang="es-ES" sz="1800" dirty="0" err="1">
                <a:latin typeface="Montserrat" panose="00000500000000000000" pitchFamily="2" charset="0"/>
                <a:ea typeface="Open Sans" panose="020B0606030504020204" pitchFamily="34" charset="0"/>
                <a:cs typeface="Open Sans" panose="020B0606030504020204" pitchFamily="34" charset="0"/>
              </a:rPr>
              <a:t>Chief</a:t>
            </a:r>
            <a:r>
              <a:rPr lang="es-ES" sz="1800" dirty="0">
                <a:latin typeface="Montserrat" panose="00000500000000000000" pitchFamily="2" charset="0"/>
                <a:ea typeface="Open Sans" panose="020B0606030504020204" pitchFamily="34" charset="0"/>
                <a:cs typeface="Open Sans" panose="020B0606030504020204" pitchFamily="34" charset="0"/>
              </a:rPr>
              <a:t> </a:t>
            </a:r>
            <a:r>
              <a:rPr lang="es-ES" sz="1800" dirty="0" err="1">
                <a:latin typeface="Montserrat" panose="00000500000000000000" pitchFamily="2" charset="0"/>
                <a:ea typeface="Open Sans" panose="020B0606030504020204" pitchFamily="34" charset="0"/>
                <a:cs typeface="Open Sans" panose="020B0606030504020204" pitchFamily="34" charset="0"/>
              </a:rPr>
              <a:t>Architect</a:t>
            </a:r>
            <a:r>
              <a:rPr lang="es-ES" sz="1800" dirty="0">
                <a:latin typeface="Montserrat" panose="00000500000000000000" pitchFamily="2" charset="0"/>
                <a:ea typeface="Open Sans" panose="020B0606030504020204" pitchFamily="34" charset="0"/>
                <a:cs typeface="Open Sans" panose="020B0606030504020204" pitchFamily="34" charset="0"/>
              </a:rPr>
              <a:t> @ </a:t>
            </a:r>
            <a:r>
              <a:rPr lang="es-ES" sz="1800" dirty="0" err="1">
                <a:latin typeface="Montserrat" panose="00000500000000000000" pitchFamily="2" charset="0"/>
                <a:ea typeface="Open Sans" panose="020B0606030504020204" pitchFamily="34" charset="0"/>
                <a:cs typeface="Open Sans" panose="020B0606030504020204" pitchFamily="34" charset="0"/>
              </a:rPr>
              <a:t>ClearPeople</a:t>
            </a:r>
            <a:endParaRPr lang="en-US" sz="1800" dirty="0">
              <a:latin typeface="Montserrat" panose="00000500000000000000" pitchFamily="2" charset="0"/>
              <a:ea typeface="Open Sans" panose="020B0606030504020204" pitchFamily="34" charset="0"/>
              <a:cs typeface="Open Sans" panose="020B0606030504020204" pitchFamily="34" charset="0"/>
            </a:endParaRPr>
          </a:p>
        </p:txBody>
      </p:sp>
      <p:sp>
        <p:nvSpPr>
          <p:cNvPr id="14" name="Subtitle 2">
            <a:extLst>
              <a:ext uri="{FF2B5EF4-FFF2-40B4-BE49-F238E27FC236}">
                <a16:creationId xmlns:a16="http://schemas.microsoft.com/office/drawing/2014/main" id="{4D9F87B7-4F4A-EF7F-60BD-BC27AFAE7E21}"/>
              </a:ext>
            </a:extLst>
          </p:cNvPr>
          <p:cNvSpPr txBox="1">
            <a:spLocks/>
          </p:cNvSpPr>
          <p:nvPr/>
        </p:nvSpPr>
        <p:spPr>
          <a:xfrm>
            <a:off x="183574" y="3120092"/>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latin typeface="Montserrat" panose="00000500000000000000" pitchFamily="2" charset="0"/>
                <a:ea typeface="Open Sans" panose="020B0606030504020204" pitchFamily="34" charset="0"/>
                <a:cs typeface="Open Sans" panose="020B0606030504020204" pitchFamily="34" charset="0"/>
              </a:rPr>
              <a:t>M365 Development MVP. More than 20 years of experience working with Microsoft Technologies. MS Certified specialist in Developing Azure and SharePoint MCPD. Passionate about technology, blogger, technical writer and MS community active member.</a:t>
            </a:r>
          </a:p>
        </p:txBody>
      </p:sp>
      <p:pic>
        <p:nvPicPr>
          <p:cNvPr id="15" name="Picture 14" descr="Text&#10;&#10;Description automatically generated with medium confidence">
            <a:extLst>
              <a:ext uri="{FF2B5EF4-FFF2-40B4-BE49-F238E27FC236}">
                <a16:creationId xmlns:a16="http://schemas.microsoft.com/office/drawing/2014/main" id="{366DB549-4E6D-826B-062E-745F6732D4A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91927" y="4194048"/>
            <a:ext cx="751359" cy="1189651"/>
          </a:xfrm>
          <a:prstGeom prst="rect">
            <a:avLst/>
          </a:prstGeom>
        </p:spPr>
      </p:pic>
    </p:spTree>
    <p:extLst>
      <p:ext uri="{BB962C8B-B14F-4D97-AF65-F5344CB8AC3E}">
        <p14:creationId xmlns:p14="http://schemas.microsoft.com/office/powerpoint/2010/main" val="15498609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BE1A0D5-5659-AF7A-9825-19117744E080}"/>
              </a:ext>
            </a:extLst>
          </p:cNvPr>
          <p:cNvPicPr>
            <a:picLocks noChangeAspect="1"/>
          </p:cNvPicPr>
          <p:nvPr/>
        </p:nvPicPr>
        <p:blipFill>
          <a:blip r:embed="rId2"/>
          <a:stretch>
            <a:fillRect/>
          </a:stretch>
        </p:blipFill>
        <p:spPr>
          <a:xfrm>
            <a:off x="2664166" y="971404"/>
            <a:ext cx="6863668" cy="5329720"/>
          </a:xfrm>
          <a:prstGeom prst="rect">
            <a:avLst/>
          </a:prstGeom>
        </p:spPr>
      </p:pic>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spTree>
    <p:extLst>
      <p:ext uri="{BB962C8B-B14F-4D97-AF65-F5344CB8AC3E}">
        <p14:creationId xmlns:p14="http://schemas.microsoft.com/office/powerpoint/2010/main" val="25097949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C15EB65-177A-3C07-3950-153F91CE56C4}"/>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8" name="Picture 7">
            <a:extLst>
              <a:ext uri="{FF2B5EF4-FFF2-40B4-BE49-F238E27FC236}">
                <a16:creationId xmlns:a16="http://schemas.microsoft.com/office/drawing/2014/main" id="{A1170CD4-1781-DB3E-5C7D-04BAF729C06C}"/>
              </a:ext>
            </a:extLst>
          </p:cNvPr>
          <p:cNvPicPr>
            <a:picLocks noChangeAspect="1"/>
          </p:cNvPicPr>
          <p:nvPr/>
        </p:nvPicPr>
        <p:blipFill>
          <a:blip r:embed="rId2"/>
          <a:stretch>
            <a:fillRect/>
          </a:stretch>
        </p:blipFill>
        <p:spPr>
          <a:xfrm>
            <a:off x="356874" y="1298053"/>
            <a:ext cx="11636748" cy="5082980"/>
          </a:xfrm>
          <a:prstGeom prst="rect">
            <a:avLst/>
          </a:prstGeom>
        </p:spPr>
      </p:pic>
    </p:spTree>
    <p:extLst>
      <p:ext uri="{BB962C8B-B14F-4D97-AF65-F5344CB8AC3E}">
        <p14:creationId xmlns:p14="http://schemas.microsoft.com/office/powerpoint/2010/main" val="4746538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err="1">
                <a:latin typeface="Montserrat Light" panose="00000400000000000000" pitchFamily="2" charset="0"/>
              </a:rPr>
              <a:t>Netherite</a:t>
            </a:r>
            <a:r>
              <a:rPr lang="en-US" sz="2400" dirty="0">
                <a:latin typeface="Montserrat Light" panose="00000400000000000000" pitchFamily="2" charset="0"/>
              </a:rPr>
              <a:t> - Processing 30k items (Azure Elastic Plan P3)</a:t>
            </a:r>
          </a:p>
        </p:txBody>
      </p:sp>
      <p:pic>
        <p:nvPicPr>
          <p:cNvPr id="3" name="Picture 2">
            <a:extLst>
              <a:ext uri="{FF2B5EF4-FFF2-40B4-BE49-F238E27FC236}">
                <a16:creationId xmlns:a16="http://schemas.microsoft.com/office/drawing/2014/main" id="{B25748AF-5142-5868-B8FF-490F989250D1}"/>
              </a:ext>
            </a:extLst>
          </p:cNvPr>
          <p:cNvPicPr>
            <a:picLocks noChangeAspect="1"/>
          </p:cNvPicPr>
          <p:nvPr/>
        </p:nvPicPr>
        <p:blipFill>
          <a:blip r:embed="rId2"/>
          <a:stretch>
            <a:fillRect/>
          </a:stretch>
        </p:blipFill>
        <p:spPr>
          <a:xfrm>
            <a:off x="948244" y="1158043"/>
            <a:ext cx="10295512" cy="4541914"/>
          </a:xfrm>
          <a:prstGeom prst="rect">
            <a:avLst/>
          </a:prstGeom>
        </p:spPr>
      </p:pic>
      <p:pic>
        <p:nvPicPr>
          <p:cNvPr id="4" name="Picture 4" descr="fails | Witchcraft Fuerteventura Windsurfing">
            <a:extLst>
              <a:ext uri="{FF2B5EF4-FFF2-40B4-BE49-F238E27FC236}">
                <a16:creationId xmlns:a16="http://schemas.microsoft.com/office/drawing/2014/main" id="{D54CC234-6809-733B-EA44-416845116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738" y="0"/>
            <a:ext cx="1029493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795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10DFAD4-8EEE-3B6D-AE6B-D6402D7775E1}"/>
              </a:ext>
            </a:extLst>
          </p:cNvPr>
          <p:cNvSpPr txBox="1"/>
          <p:nvPr/>
        </p:nvSpPr>
        <p:spPr>
          <a:xfrm>
            <a:off x="0" y="182880"/>
            <a:ext cx="12192000" cy="461665"/>
          </a:xfrm>
          <a:prstGeom prst="rect">
            <a:avLst/>
          </a:prstGeom>
          <a:noFill/>
        </p:spPr>
        <p:txBody>
          <a:bodyPr wrap="square" rtlCol="0">
            <a:spAutoFit/>
          </a:bodyPr>
          <a:lstStyle/>
          <a:p>
            <a:pPr algn="ctr"/>
            <a:r>
              <a:rPr lang="en-US" sz="2400" dirty="0">
                <a:latin typeface="Montserrat Light" panose="00000400000000000000" pitchFamily="2" charset="0"/>
              </a:rPr>
              <a:t>Performance Benchmarks</a:t>
            </a:r>
          </a:p>
        </p:txBody>
      </p:sp>
      <p:graphicFrame>
        <p:nvGraphicFramePr>
          <p:cNvPr id="2" name="Table 4">
            <a:extLst>
              <a:ext uri="{FF2B5EF4-FFF2-40B4-BE49-F238E27FC236}">
                <a16:creationId xmlns:a16="http://schemas.microsoft.com/office/drawing/2014/main" id="{8F317792-4AF8-D5E7-151F-E4FCD237E9A2}"/>
              </a:ext>
            </a:extLst>
          </p:cNvPr>
          <p:cNvGraphicFramePr>
            <a:graphicFrameLocks noGrp="1"/>
          </p:cNvGraphicFramePr>
          <p:nvPr>
            <p:extLst>
              <p:ext uri="{D42A27DB-BD31-4B8C-83A1-F6EECF244321}">
                <p14:modId xmlns:p14="http://schemas.microsoft.com/office/powerpoint/2010/main" val="4164057995"/>
              </p:ext>
            </p:extLst>
          </p:nvPr>
        </p:nvGraphicFramePr>
        <p:xfrm>
          <a:off x="2032000" y="2359490"/>
          <a:ext cx="8127999" cy="14833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4061052736"/>
                    </a:ext>
                  </a:extLst>
                </a:gridCol>
                <a:gridCol w="2709333">
                  <a:extLst>
                    <a:ext uri="{9D8B030D-6E8A-4147-A177-3AD203B41FA5}">
                      <a16:colId xmlns:a16="http://schemas.microsoft.com/office/drawing/2014/main" val="1944198268"/>
                    </a:ext>
                  </a:extLst>
                </a:gridCol>
                <a:gridCol w="2709333">
                  <a:extLst>
                    <a:ext uri="{9D8B030D-6E8A-4147-A177-3AD203B41FA5}">
                      <a16:colId xmlns:a16="http://schemas.microsoft.com/office/drawing/2014/main" val="2147930222"/>
                    </a:ext>
                  </a:extLst>
                </a:gridCol>
              </a:tblGrid>
              <a:tr h="370840">
                <a:tc>
                  <a:txBody>
                    <a:bodyPr/>
                    <a:lstStyle/>
                    <a:p>
                      <a:r>
                        <a:rPr lang="en-US" dirty="0"/>
                        <a:t>Storage Provider</a:t>
                      </a:r>
                    </a:p>
                  </a:txBody>
                  <a:tcPr/>
                </a:tc>
                <a:tc>
                  <a:txBody>
                    <a:bodyPr/>
                    <a:lstStyle/>
                    <a:p>
                      <a:r>
                        <a:rPr lang="en-US" dirty="0"/>
                        <a:t>500 items</a:t>
                      </a:r>
                    </a:p>
                  </a:txBody>
                  <a:tcPr/>
                </a:tc>
                <a:tc>
                  <a:txBody>
                    <a:bodyPr/>
                    <a:lstStyle/>
                    <a:p>
                      <a:r>
                        <a:rPr lang="en-US" dirty="0"/>
                        <a:t>30.000 items</a:t>
                      </a:r>
                    </a:p>
                  </a:txBody>
                  <a:tcPr/>
                </a:tc>
                <a:extLst>
                  <a:ext uri="{0D108BD9-81ED-4DB2-BD59-A6C34878D82A}">
                    <a16:rowId xmlns:a16="http://schemas.microsoft.com/office/drawing/2014/main" val="2767649730"/>
                  </a:ext>
                </a:extLst>
              </a:tr>
              <a:tr h="370840">
                <a:tc>
                  <a:txBody>
                    <a:bodyPr/>
                    <a:lstStyle/>
                    <a:p>
                      <a:r>
                        <a:rPr lang="en-US" dirty="0"/>
                        <a:t>Azure Storage</a:t>
                      </a:r>
                    </a:p>
                  </a:txBody>
                  <a:tcPr/>
                </a:tc>
                <a:tc>
                  <a:txBody>
                    <a:bodyPr/>
                    <a:lstStyle/>
                    <a:p>
                      <a:r>
                        <a:rPr lang="en-US" dirty="0"/>
                        <a:t>2'45"</a:t>
                      </a:r>
                    </a:p>
                  </a:txBody>
                  <a:tcPr/>
                </a:tc>
                <a:tc>
                  <a:txBody>
                    <a:bodyPr/>
                    <a:lstStyle/>
                    <a:p>
                      <a:endParaRPr lang="en-US" dirty="0"/>
                    </a:p>
                  </a:txBody>
                  <a:tcPr/>
                </a:tc>
                <a:extLst>
                  <a:ext uri="{0D108BD9-81ED-4DB2-BD59-A6C34878D82A}">
                    <a16:rowId xmlns:a16="http://schemas.microsoft.com/office/drawing/2014/main" val="3192900929"/>
                  </a:ext>
                </a:extLst>
              </a:tr>
              <a:tr h="370840">
                <a:tc>
                  <a:txBody>
                    <a:bodyPr/>
                    <a:lstStyle/>
                    <a:p>
                      <a:r>
                        <a:rPr lang="en-US" dirty="0"/>
                        <a:t>MS SQL Server</a:t>
                      </a:r>
                    </a:p>
                  </a:txBody>
                  <a:tcPr/>
                </a:tc>
                <a:tc>
                  <a:txBody>
                    <a:bodyPr/>
                    <a:lstStyle/>
                    <a:p>
                      <a:r>
                        <a:rPr lang="en-US" dirty="0"/>
                        <a:t>1'49"</a:t>
                      </a:r>
                    </a:p>
                  </a:txBody>
                  <a:tcPr/>
                </a:tc>
                <a:tc>
                  <a:txBody>
                    <a:bodyPr/>
                    <a:lstStyle/>
                    <a:p>
                      <a:endParaRPr lang="en-US"/>
                    </a:p>
                  </a:txBody>
                  <a:tcPr/>
                </a:tc>
                <a:extLst>
                  <a:ext uri="{0D108BD9-81ED-4DB2-BD59-A6C34878D82A}">
                    <a16:rowId xmlns:a16="http://schemas.microsoft.com/office/drawing/2014/main" val="2362767559"/>
                  </a:ext>
                </a:extLst>
              </a:tr>
              <a:tr h="370840">
                <a:tc>
                  <a:txBody>
                    <a:bodyPr/>
                    <a:lstStyle/>
                    <a:p>
                      <a:r>
                        <a:rPr lang="en-US" dirty="0" err="1"/>
                        <a:t>Netherite</a:t>
                      </a:r>
                      <a:endParaRPr lang="en-US" dirty="0"/>
                    </a:p>
                  </a:txBody>
                  <a:tcPr/>
                </a:tc>
                <a:tc>
                  <a:txBody>
                    <a:bodyPr/>
                    <a:lstStyle/>
                    <a:p>
                      <a:r>
                        <a:rPr lang="en-US" dirty="0"/>
                        <a:t>0'25"</a:t>
                      </a:r>
                    </a:p>
                  </a:txBody>
                  <a:tcPr/>
                </a:tc>
                <a:tc>
                  <a:txBody>
                    <a:bodyPr/>
                    <a:lstStyle/>
                    <a:p>
                      <a:endParaRPr lang="en-US" dirty="0"/>
                    </a:p>
                  </a:txBody>
                  <a:tcPr/>
                </a:tc>
                <a:extLst>
                  <a:ext uri="{0D108BD9-81ED-4DB2-BD59-A6C34878D82A}">
                    <a16:rowId xmlns:a16="http://schemas.microsoft.com/office/drawing/2014/main" val="4036970768"/>
                  </a:ext>
                </a:extLst>
              </a:tr>
            </a:tbl>
          </a:graphicData>
        </a:graphic>
      </p:graphicFrame>
      <p:pic>
        <p:nvPicPr>
          <p:cNvPr id="7" name="Graphic 6" descr="Badge Cross with solid fill">
            <a:extLst>
              <a:ext uri="{FF2B5EF4-FFF2-40B4-BE49-F238E27FC236}">
                <a16:creationId xmlns:a16="http://schemas.microsoft.com/office/drawing/2014/main" id="{5B59AAAC-8C8A-9DFF-72DD-654210CDED8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02" y="2773680"/>
            <a:ext cx="293962" cy="293962"/>
          </a:xfrm>
          <a:prstGeom prst="rect">
            <a:avLst/>
          </a:prstGeom>
        </p:spPr>
      </p:pic>
      <p:pic>
        <p:nvPicPr>
          <p:cNvPr id="8" name="Graphic 7" descr="Badge Cross with solid fill">
            <a:extLst>
              <a:ext uri="{FF2B5EF4-FFF2-40B4-BE49-F238E27FC236}">
                <a16:creationId xmlns:a16="http://schemas.microsoft.com/office/drawing/2014/main" id="{C7CFB3D7-C0D0-717F-67E8-1A12AF0124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02" y="3147165"/>
            <a:ext cx="293962" cy="293962"/>
          </a:xfrm>
          <a:prstGeom prst="rect">
            <a:avLst/>
          </a:prstGeom>
        </p:spPr>
      </p:pic>
      <p:pic>
        <p:nvPicPr>
          <p:cNvPr id="9" name="Graphic 8" descr="Badge Cross with solid fill">
            <a:extLst>
              <a:ext uri="{FF2B5EF4-FFF2-40B4-BE49-F238E27FC236}">
                <a16:creationId xmlns:a16="http://schemas.microsoft.com/office/drawing/2014/main" id="{AAFFFDA1-711D-A666-7C9F-090CCAF9FEF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600102" y="3515635"/>
            <a:ext cx="293962" cy="293962"/>
          </a:xfrm>
          <a:prstGeom prst="rect">
            <a:avLst/>
          </a:prstGeom>
        </p:spPr>
      </p:pic>
    </p:spTree>
    <p:extLst>
      <p:ext uri="{BB962C8B-B14F-4D97-AF65-F5344CB8AC3E}">
        <p14:creationId xmlns:p14="http://schemas.microsoft.com/office/powerpoint/2010/main" val="29112953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4346448"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NOW</a:t>
            </a:r>
          </a:p>
          <a:p>
            <a:r>
              <a:rPr lang="en-US" sz="9600" b="1" dirty="0">
                <a:solidFill>
                  <a:schemeClr val="bg1"/>
                </a:solidFill>
                <a:latin typeface="Roboto" panose="02000000000000000000" pitchFamily="2" charset="0"/>
                <a:ea typeface="Roboto" panose="02000000000000000000" pitchFamily="2" charset="0"/>
              </a:rPr>
              <a:t>WHAT?</a:t>
            </a:r>
          </a:p>
        </p:txBody>
      </p:sp>
    </p:spTree>
    <p:extLst>
      <p:ext uri="{BB962C8B-B14F-4D97-AF65-F5344CB8AC3E}">
        <p14:creationId xmlns:p14="http://schemas.microsoft.com/office/powerpoint/2010/main" val="3462867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349E21-DC73-9941-3638-4AF5773E5278}"/>
              </a:ext>
            </a:extLst>
          </p:cNvPr>
          <p:cNvSpPr txBox="1"/>
          <p:nvPr/>
        </p:nvSpPr>
        <p:spPr>
          <a:xfrm>
            <a:off x="0" y="3105835"/>
            <a:ext cx="12192000" cy="523220"/>
          </a:xfrm>
          <a:prstGeom prst="rect">
            <a:avLst/>
          </a:prstGeom>
          <a:noFill/>
        </p:spPr>
        <p:txBody>
          <a:bodyPr wrap="square">
            <a:spAutoFit/>
          </a:bodyPr>
          <a:lstStyle/>
          <a:p>
            <a:pPr algn="ctr"/>
            <a:r>
              <a:rPr lang="en-US" sz="2800" dirty="0">
                <a:solidFill>
                  <a:schemeClr val="bg1"/>
                </a:solidFill>
              </a:rPr>
              <a:t>https://github.com/Azure/azure-functions-durable-extension/issues/2020</a:t>
            </a:r>
          </a:p>
        </p:txBody>
      </p:sp>
      <p:pic>
        <p:nvPicPr>
          <p:cNvPr id="9" name="Picture 8">
            <a:extLst>
              <a:ext uri="{FF2B5EF4-FFF2-40B4-BE49-F238E27FC236}">
                <a16:creationId xmlns:a16="http://schemas.microsoft.com/office/drawing/2014/main" id="{DC0E9406-3FC0-5BDB-E655-0E04FCAE9897}"/>
              </a:ext>
            </a:extLst>
          </p:cNvPr>
          <p:cNvPicPr>
            <a:picLocks noChangeAspect="1"/>
          </p:cNvPicPr>
          <p:nvPr/>
        </p:nvPicPr>
        <p:blipFill>
          <a:blip r:embed="rId2"/>
          <a:stretch>
            <a:fillRect/>
          </a:stretch>
        </p:blipFill>
        <p:spPr>
          <a:xfrm>
            <a:off x="1615051" y="1859144"/>
            <a:ext cx="8961897" cy="3139712"/>
          </a:xfrm>
          <a:prstGeom prst="rect">
            <a:avLst/>
          </a:prstGeom>
          <a:ln>
            <a:solidFill>
              <a:schemeClr val="bg1"/>
            </a:solidFill>
          </a:ln>
        </p:spPr>
      </p:pic>
      <p:sp>
        <p:nvSpPr>
          <p:cNvPr id="10" name="Rectangle 9">
            <a:extLst>
              <a:ext uri="{FF2B5EF4-FFF2-40B4-BE49-F238E27FC236}">
                <a16:creationId xmlns:a16="http://schemas.microsoft.com/office/drawing/2014/main" id="{2328C743-3F5B-E08A-4CB1-AFB9ED6CA652}"/>
              </a:ext>
            </a:extLst>
          </p:cNvPr>
          <p:cNvSpPr/>
          <p:nvPr/>
        </p:nvSpPr>
        <p:spPr>
          <a:xfrm>
            <a:off x="2481072" y="3974592"/>
            <a:ext cx="7766304" cy="841248"/>
          </a:xfrm>
          <a:prstGeom prst="rect">
            <a:avLst/>
          </a:prstGeom>
          <a:noFill/>
          <a:ln>
            <a:solidFill>
              <a:srgbClr val="FFD11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4822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FDBC4F0-9AB2-37E8-C05E-A3BDBE27C5A1}"/>
              </a:ext>
            </a:extLst>
          </p:cNvPr>
          <p:cNvSpPr txBox="1"/>
          <p:nvPr/>
        </p:nvSpPr>
        <p:spPr>
          <a:xfrm>
            <a:off x="198120" y="2090172"/>
            <a:ext cx="11795760" cy="2677656"/>
          </a:xfrm>
          <a:prstGeom prst="rect">
            <a:avLst/>
          </a:prstGeom>
          <a:noFill/>
        </p:spPr>
        <p:txBody>
          <a:bodyPr wrap="square">
            <a:spAutoFit/>
          </a:bodyPr>
          <a:lstStyle/>
          <a:p>
            <a:r>
              <a:rPr lang="en-US" sz="2400" dirty="0">
                <a:solidFill>
                  <a:schemeClr val="bg1"/>
                </a:solidFill>
                <a:latin typeface="Montserrat Light" panose="00000400000000000000" pitchFamily="2" charset="0"/>
              </a:rPr>
              <a:t>Rather than introducing new thresholds, we're aiming to make scenarios "just-work" more reliably by introducing more memory efficiency, throttling, etc. so that folks don't have to worry as much about the size of their objects. There's technically no reason for us to introduce a threshold since we don't have any limits that force us to. Rather, the trick is ensuring that the system behaves in an expected way when objects do become too large (that said, we can certainly add some concrete recommendations in the docs).</a:t>
            </a:r>
          </a:p>
        </p:txBody>
      </p:sp>
    </p:spTree>
    <p:extLst>
      <p:ext uri="{BB962C8B-B14F-4D97-AF65-F5344CB8AC3E}">
        <p14:creationId xmlns:p14="http://schemas.microsoft.com/office/powerpoint/2010/main" val="464659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C777E5D3-E4ED-79FA-1FD7-7F0EA8ACAD6F}"/>
              </a:ext>
            </a:extLst>
          </p:cNvPr>
          <p:cNvSpPr txBox="1"/>
          <p:nvPr/>
        </p:nvSpPr>
        <p:spPr>
          <a:xfrm>
            <a:off x="0" y="6448151"/>
            <a:ext cx="12192000" cy="338554"/>
          </a:xfrm>
          <a:prstGeom prst="rect">
            <a:avLst/>
          </a:prstGeom>
          <a:noFill/>
        </p:spPr>
        <p:txBody>
          <a:bodyPr wrap="square">
            <a:spAutoFit/>
          </a:bodyPr>
          <a:lstStyle/>
          <a:p>
            <a:pPr algn="ctr"/>
            <a:r>
              <a:rPr lang="en-US" sz="1600" dirty="0">
                <a:solidFill>
                  <a:schemeClr val="bg1"/>
                </a:solidFill>
              </a:rPr>
              <a:t>https://medium.com/@cgillum/common-pitfalls-with-durable-execution-frameworks-like-durable-functions-or-temporal-eaf635d4a8bb</a:t>
            </a:r>
          </a:p>
        </p:txBody>
      </p:sp>
      <p:graphicFrame>
        <p:nvGraphicFramePr>
          <p:cNvPr id="3" name="Diagram 2">
            <a:extLst>
              <a:ext uri="{FF2B5EF4-FFF2-40B4-BE49-F238E27FC236}">
                <a16:creationId xmlns:a16="http://schemas.microsoft.com/office/drawing/2014/main" id="{746C4069-ECB2-59AB-B666-EE7785E7BF26}"/>
              </a:ext>
            </a:extLst>
          </p:cNvPr>
          <p:cNvGraphicFramePr/>
          <p:nvPr>
            <p:extLst>
              <p:ext uri="{D42A27DB-BD31-4B8C-83A1-F6EECF244321}">
                <p14:modId xmlns:p14="http://schemas.microsoft.com/office/powerpoint/2010/main" val="4055557934"/>
              </p:ext>
            </p:extLst>
          </p:nvPr>
        </p:nvGraphicFramePr>
        <p:xfrm>
          <a:off x="1731264" y="318685"/>
          <a:ext cx="8729472" cy="58196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28018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82079"/>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357FD32-B19B-BD44-19DD-C7A7785228AA}"/>
              </a:ext>
            </a:extLst>
          </p:cNvPr>
          <p:cNvSpPr txBox="1"/>
          <p:nvPr/>
        </p:nvSpPr>
        <p:spPr>
          <a:xfrm>
            <a:off x="0" y="3244334"/>
            <a:ext cx="12192000" cy="646331"/>
          </a:xfrm>
          <a:prstGeom prst="rect">
            <a:avLst/>
          </a:prstGeom>
          <a:noFill/>
        </p:spPr>
        <p:txBody>
          <a:bodyPr wrap="square">
            <a:spAutoFit/>
          </a:bodyPr>
          <a:lstStyle/>
          <a:p>
            <a:pPr algn="ctr"/>
            <a:r>
              <a:rPr lang="en-US" sz="3600" dirty="0">
                <a:solidFill>
                  <a:schemeClr val="bg1"/>
                </a:solidFill>
                <a:latin typeface="Roboto" panose="02000000000000000000" pitchFamily="2" charset="0"/>
                <a:ea typeface="Roboto" panose="02000000000000000000" pitchFamily="2" charset="0"/>
              </a:rPr>
              <a:t>https://github.com/luismanez/netcoreconf-bcn-2022</a:t>
            </a:r>
          </a:p>
        </p:txBody>
      </p:sp>
    </p:spTree>
    <p:extLst>
      <p:ext uri="{BB962C8B-B14F-4D97-AF65-F5344CB8AC3E}">
        <p14:creationId xmlns:p14="http://schemas.microsoft.com/office/powerpoint/2010/main" val="20860384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C99DC4A-DE31-0385-350E-B88CDD48EA1E}"/>
              </a:ext>
            </a:extLst>
          </p:cNvPr>
          <p:cNvSpPr txBox="1"/>
          <p:nvPr/>
        </p:nvSpPr>
        <p:spPr>
          <a:xfrm>
            <a:off x="935736" y="1205635"/>
            <a:ext cx="10320528" cy="4446730"/>
          </a:xfrm>
          <a:prstGeom prst="rect">
            <a:avLst/>
          </a:prstGeom>
          <a:noFill/>
        </p:spPr>
        <p:txBody>
          <a:bodyPr wrap="square" rtlCol="0">
            <a:spAutoFit/>
          </a:bodyPr>
          <a:lstStyle/>
          <a:p>
            <a:pPr marL="342900" indent="-342900">
              <a:lnSpc>
                <a:spcPct val="200000"/>
              </a:lnSpc>
              <a:buFont typeface="+mj-lt"/>
              <a:buAutoNum type="arabicPeriod"/>
            </a:pPr>
            <a:r>
              <a:rPr lang="en-US" dirty="0">
                <a:solidFill>
                  <a:schemeClr val="bg1"/>
                </a:solidFill>
                <a:hlinkClick r:id="rId2">
                  <a:extLst>
                    <a:ext uri="{A12FA001-AC4F-418D-AE19-62706E023703}">
                      <ahyp:hlinkClr xmlns:ahyp="http://schemas.microsoft.com/office/drawing/2018/hyperlinkcolor" val="tx"/>
                    </a:ext>
                  </a:extLst>
                </a:hlinkClick>
              </a:rPr>
              <a:t>Durable Functions Official Docs</a:t>
            </a:r>
            <a:endParaRPr lang="en-US" dirty="0">
              <a:solidFill>
                <a:schemeClr val="bg1"/>
              </a:solidFill>
              <a:hlinkClick r:id="rId3">
                <a:extLst>
                  <a:ext uri="{A12FA001-AC4F-418D-AE19-62706E023703}">
                    <ahyp:hlinkClr xmlns:ahyp="http://schemas.microsoft.com/office/drawing/2018/hyperlinkcolor" val="tx"/>
                  </a:ext>
                </a:extLst>
              </a:hlinkClick>
            </a:endParaRPr>
          </a:p>
          <a:p>
            <a:pPr marL="342900" indent="-342900">
              <a:lnSpc>
                <a:spcPct val="200000"/>
              </a:lnSpc>
              <a:buFont typeface="+mj-lt"/>
              <a:buAutoNum type="arabicPeriod"/>
            </a:pPr>
            <a:r>
              <a:rPr lang="en-US" dirty="0">
                <a:solidFill>
                  <a:schemeClr val="bg1"/>
                </a:solidFill>
                <a:hlinkClick r:id="rId4">
                  <a:extLst>
                    <a:ext uri="{A12FA001-AC4F-418D-AE19-62706E023703}">
                      <ahyp:hlinkClr xmlns:ahyp="http://schemas.microsoft.com/office/drawing/2018/hyperlinkcolor" val="tx"/>
                    </a:ext>
                  </a:extLst>
                </a:hlinkClick>
              </a:rPr>
              <a:t>Durable Functions Storage Providers</a:t>
            </a:r>
            <a:endParaRPr lang="en-US" dirty="0">
              <a:solidFill>
                <a:schemeClr val="bg1"/>
              </a:solidFill>
            </a:endParaRPr>
          </a:p>
          <a:p>
            <a:pPr marL="800100" lvl="1" indent="-342900">
              <a:lnSpc>
                <a:spcPct val="200000"/>
              </a:lnSpc>
              <a:buFont typeface="+mj-lt"/>
              <a:buAutoNum type="arabicPeriod"/>
            </a:pPr>
            <a:r>
              <a:rPr lang="en-US" dirty="0">
                <a:solidFill>
                  <a:schemeClr val="bg1"/>
                </a:solidFill>
                <a:hlinkClick r:id="rId5">
                  <a:extLst>
                    <a:ext uri="{A12FA001-AC4F-418D-AE19-62706E023703}">
                      <ahyp:hlinkClr xmlns:ahyp="http://schemas.microsoft.com/office/drawing/2018/hyperlinkcolor" val="tx"/>
                    </a:ext>
                  </a:extLst>
                </a:hlinkClick>
              </a:rPr>
              <a:t>Durable Task SQL Provider (microsoft.github.io)</a:t>
            </a:r>
            <a:endParaRPr lang="en-US" dirty="0">
              <a:solidFill>
                <a:schemeClr val="bg1"/>
              </a:solidFill>
            </a:endParaRPr>
          </a:p>
          <a:p>
            <a:pPr marL="800100" lvl="1" indent="-342900">
              <a:lnSpc>
                <a:spcPct val="200000"/>
              </a:lnSpc>
              <a:buFont typeface="+mj-lt"/>
              <a:buAutoNum type="arabicPeriod"/>
            </a:pPr>
            <a:r>
              <a:rPr lang="en-US" dirty="0" err="1">
                <a:solidFill>
                  <a:schemeClr val="bg1"/>
                </a:solidFill>
                <a:hlinkClick r:id="rId6">
                  <a:extLst>
                    <a:ext uri="{A12FA001-AC4F-418D-AE19-62706E023703}">
                      <ahyp:hlinkClr xmlns:ahyp="http://schemas.microsoft.com/office/drawing/2018/hyperlinkcolor" val="tx"/>
                    </a:ext>
                  </a:extLst>
                </a:hlinkClick>
              </a:rPr>
              <a:t>Netherite</a:t>
            </a:r>
            <a:r>
              <a:rPr lang="en-US" dirty="0">
                <a:solidFill>
                  <a:schemeClr val="bg1"/>
                </a:solidFill>
                <a:hlinkClick r:id="rId6">
                  <a:extLst>
                    <a:ext uri="{A12FA001-AC4F-418D-AE19-62706E023703}">
                      <ahyp:hlinkClr xmlns:ahyp="http://schemas.microsoft.com/office/drawing/2018/hyperlinkcolor" val="tx"/>
                    </a:ext>
                  </a:extLst>
                </a:hlinkClick>
              </a:rPr>
              <a:t> Workflow Execution Engine (microsoft.github.io)</a:t>
            </a:r>
            <a:endParaRPr lang="en-US" dirty="0">
              <a:solidFill>
                <a:schemeClr val="bg1"/>
              </a:solidFill>
            </a:endParaRPr>
          </a:p>
          <a:p>
            <a:pPr marL="342900" indent="-342900">
              <a:lnSpc>
                <a:spcPct val="200000"/>
              </a:lnSpc>
              <a:buFont typeface="+mj-lt"/>
              <a:buAutoNum type="arabicPeriod"/>
            </a:pPr>
            <a:r>
              <a:rPr lang="en-US" dirty="0">
                <a:solidFill>
                  <a:schemeClr val="bg1"/>
                </a:solidFill>
                <a:hlinkClick r:id="rId3">
                  <a:extLst>
                    <a:ext uri="{A12FA001-AC4F-418D-AE19-62706E023703}">
                      <ahyp:hlinkClr xmlns:ahyp="http://schemas.microsoft.com/office/drawing/2018/hyperlinkcolor" val="tx"/>
                    </a:ext>
                  </a:extLst>
                </a:hlinkClick>
              </a:rPr>
              <a:t>Orchestrator stuck when processing High volume data (with source code to reproduce it) · Issue #2020 · Azure/azure-functions-durable-extension (github.com)</a:t>
            </a:r>
            <a:endParaRPr lang="en-US" dirty="0">
              <a:solidFill>
                <a:schemeClr val="bg1"/>
              </a:solidFill>
            </a:endParaRPr>
          </a:p>
          <a:p>
            <a:pPr marL="342900" indent="-342900">
              <a:lnSpc>
                <a:spcPct val="200000"/>
              </a:lnSpc>
              <a:buFont typeface="+mj-lt"/>
              <a:buAutoNum type="arabicPeriod"/>
            </a:pPr>
            <a:r>
              <a:rPr lang="en-US" dirty="0">
                <a:solidFill>
                  <a:schemeClr val="bg1"/>
                </a:solidFill>
                <a:hlinkClick r:id="rId7">
                  <a:extLst>
                    <a:ext uri="{A12FA001-AC4F-418D-AE19-62706E023703}">
                      <ahyp:hlinkClr xmlns:ahyp="http://schemas.microsoft.com/office/drawing/2018/hyperlinkcolor" val="tx"/>
                    </a:ext>
                  </a:extLst>
                </a:hlinkClick>
              </a:rPr>
              <a:t>Common Pitfalls with Durable Execution Frameworks, like Durable Functions or Temporal | by Chris Gillum | Aug, 2022 | Medium</a:t>
            </a:r>
            <a:endParaRPr lang="en-US" dirty="0">
              <a:solidFill>
                <a:schemeClr val="bg1"/>
              </a:solidFill>
            </a:endParaRPr>
          </a:p>
        </p:txBody>
      </p:sp>
      <p:sp>
        <p:nvSpPr>
          <p:cNvPr id="4" name="TextBox 3">
            <a:extLst>
              <a:ext uri="{FF2B5EF4-FFF2-40B4-BE49-F238E27FC236}">
                <a16:creationId xmlns:a16="http://schemas.microsoft.com/office/drawing/2014/main" id="{A40F83F2-9DE3-A401-3098-3248275C7D7B}"/>
              </a:ext>
            </a:extLst>
          </p:cNvPr>
          <p:cNvSpPr txBox="1"/>
          <p:nvPr/>
        </p:nvSpPr>
        <p:spPr>
          <a:xfrm>
            <a:off x="0" y="0"/>
            <a:ext cx="12192000" cy="646331"/>
          </a:xfrm>
          <a:prstGeom prst="rect">
            <a:avLst/>
          </a:prstGeom>
          <a:noFill/>
        </p:spPr>
        <p:txBody>
          <a:bodyPr wrap="square" rtlCol="0">
            <a:spAutoFit/>
          </a:bodyPr>
          <a:lstStyle/>
          <a:p>
            <a:pPr algn="ctr"/>
            <a:r>
              <a:rPr lang="en-US" sz="3600" dirty="0">
                <a:solidFill>
                  <a:schemeClr val="bg1"/>
                </a:solidFill>
                <a:latin typeface="Roboto" panose="02000000000000000000" pitchFamily="2" charset="0"/>
                <a:ea typeface="Roboto" panose="02000000000000000000" pitchFamily="2" charset="0"/>
              </a:rPr>
              <a:t>References</a:t>
            </a:r>
          </a:p>
        </p:txBody>
      </p:sp>
    </p:spTree>
    <p:extLst>
      <p:ext uri="{BB962C8B-B14F-4D97-AF65-F5344CB8AC3E}">
        <p14:creationId xmlns:p14="http://schemas.microsoft.com/office/powerpoint/2010/main" val="195992512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1240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0159753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1973222" y="2887933"/>
            <a:ext cx="8245555" cy="1082134"/>
          </a:xfrm>
          <a:prstGeom prst="rect">
            <a:avLst/>
          </a:prstGeom>
        </p:spPr>
      </p:pic>
    </p:spTree>
    <p:extLst>
      <p:ext uri="{BB962C8B-B14F-4D97-AF65-F5344CB8AC3E}">
        <p14:creationId xmlns:p14="http://schemas.microsoft.com/office/powerpoint/2010/main" val="38174604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71717"/>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B271CD3-6919-5FA0-F961-1E83C54941D3}"/>
              </a:ext>
            </a:extLst>
          </p:cNvPr>
          <p:cNvPicPr>
            <a:picLocks noChangeAspect="1"/>
          </p:cNvPicPr>
          <p:nvPr/>
        </p:nvPicPr>
        <p:blipFill>
          <a:blip r:embed="rId2"/>
          <a:stretch>
            <a:fillRect/>
          </a:stretch>
        </p:blipFill>
        <p:spPr>
          <a:xfrm>
            <a:off x="-8541268" y="1016000"/>
            <a:ext cx="31408070" cy="4121947"/>
          </a:xfrm>
          <a:prstGeom prst="rect">
            <a:avLst/>
          </a:prstGeom>
        </p:spPr>
      </p:pic>
      <p:sp>
        <p:nvSpPr>
          <p:cNvPr id="5" name="Rectangle 4">
            <a:extLst>
              <a:ext uri="{FF2B5EF4-FFF2-40B4-BE49-F238E27FC236}">
                <a16:creationId xmlns:a16="http://schemas.microsoft.com/office/drawing/2014/main" id="{DE72194A-A868-F87E-1989-6EB776DF39FE}"/>
              </a:ext>
            </a:extLst>
          </p:cNvPr>
          <p:cNvSpPr/>
          <p:nvPr/>
        </p:nvSpPr>
        <p:spPr>
          <a:xfrm>
            <a:off x="292100" y="4025900"/>
            <a:ext cx="11658600" cy="952500"/>
          </a:xfrm>
          <a:prstGeom prst="rect">
            <a:avLst/>
          </a:prstGeom>
          <a:noFill/>
          <a:ln w="508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6C1E4-5D14-04FE-D07C-732175E39C46}"/>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096DB3A7-7C7C-B2D2-8DC6-4A2CA081695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89714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19E6F270-4889-8DB1-FBAC-B6D2E8C18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218276"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7051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poiler Alert PNG Image | Transparent PNG Free Download on SeekPNG">
            <a:extLst>
              <a:ext uri="{FF2B5EF4-FFF2-40B4-BE49-F238E27FC236}">
                <a16:creationId xmlns:a16="http://schemas.microsoft.com/office/drawing/2014/main" id="{710DD6A8-E18F-5F3F-77E7-59793C32EA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886"/>
            <a:ext cx="12191999" cy="6877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95100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2C944D-9005-3CB0-3C8D-5A330A3B9208}"/>
              </a:ext>
            </a:extLst>
          </p:cNvPr>
          <p:cNvPicPr>
            <a:picLocks noChangeAspect="1"/>
          </p:cNvPicPr>
          <p:nvPr/>
        </p:nvPicPr>
        <p:blipFill>
          <a:blip r:embed="rId2"/>
          <a:stretch>
            <a:fillRect/>
          </a:stretch>
        </p:blipFill>
        <p:spPr>
          <a:xfrm>
            <a:off x="1447800" y="814387"/>
            <a:ext cx="9296400" cy="5229225"/>
          </a:xfrm>
          <a:prstGeom prst="rect">
            <a:avLst/>
          </a:prstGeom>
        </p:spPr>
      </p:pic>
    </p:spTree>
    <p:extLst>
      <p:ext uri="{BB962C8B-B14F-4D97-AF65-F5344CB8AC3E}">
        <p14:creationId xmlns:p14="http://schemas.microsoft.com/office/powerpoint/2010/main" val="2338765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Watch the 'Dawson's Creek' cast discover the crying meme for the first time  | EW.com">
            <a:extLst>
              <a:ext uri="{FF2B5EF4-FFF2-40B4-BE49-F238E27FC236}">
                <a16:creationId xmlns:a16="http://schemas.microsoft.com/office/drawing/2014/main" id="{6825C5A5-FA95-5D19-485D-F28D5D0DC3D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4803" b="868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3914C4-9B31-E79A-5FB4-B5D2EEE56DFC}"/>
              </a:ext>
            </a:extLst>
          </p:cNvPr>
          <p:cNvSpPr txBox="1"/>
          <p:nvPr/>
        </p:nvSpPr>
        <p:spPr>
          <a:xfrm>
            <a:off x="7107936" y="3078480"/>
            <a:ext cx="3944112" cy="3046988"/>
          </a:xfrm>
          <a:prstGeom prst="rect">
            <a:avLst/>
          </a:prstGeom>
          <a:noFill/>
        </p:spPr>
        <p:txBody>
          <a:bodyPr wrap="square" rtlCol="0">
            <a:spAutoFit/>
          </a:bodyPr>
          <a:lstStyle/>
          <a:p>
            <a:r>
              <a:rPr lang="en-US" sz="9600" b="1" dirty="0">
                <a:solidFill>
                  <a:schemeClr val="bg1"/>
                </a:solidFill>
                <a:latin typeface="Roboto" panose="02000000000000000000" pitchFamily="2" charset="0"/>
                <a:ea typeface="Roboto" panose="02000000000000000000" pitchFamily="2" charset="0"/>
              </a:rPr>
              <a:t>BUT</a:t>
            </a:r>
          </a:p>
          <a:p>
            <a:r>
              <a:rPr lang="en-US" sz="9600" b="1" dirty="0">
                <a:solidFill>
                  <a:schemeClr val="bg1"/>
                </a:solidFill>
                <a:latin typeface="Roboto" panose="02000000000000000000" pitchFamily="2" charset="0"/>
                <a:ea typeface="Roboto" panose="02000000000000000000" pitchFamily="2" charset="0"/>
              </a:rPr>
              <a:t>WHY?</a:t>
            </a:r>
          </a:p>
        </p:txBody>
      </p:sp>
    </p:spTree>
    <p:extLst>
      <p:ext uri="{BB962C8B-B14F-4D97-AF65-F5344CB8AC3E}">
        <p14:creationId xmlns:p14="http://schemas.microsoft.com/office/powerpoint/2010/main" val="83727558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2211</TotalTime>
  <Words>537</Words>
  <Application>Microsoft Office PowerPoint</Application>
  <PresentationFormat>Widescreen</PresentationFormat>
  <Paragraphs>84</Paragraphs>
  <Slides>31</Slides>
  <Notes>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Calibri</vt:lpstr>
      <vt:lpstr>Calibri Light</vt:lpstr>
      <vt:lpstr>Helvetica</vt:lpstr>
      <vt:lpstr>Montserrat</vt:lpstr>
      <vt:lpstr>Montserrat Light</vt:lpstr>
      <vt:lpstr>Roboto</vt:lpstr>
      <vt:lpstr>Segoe UI</vt:lpstr>
      <vt:lpstr>Trebuchet MS</vt:lpstr>
      <vt:lpstr>Tema de Office</vt:lpstr>
      <vt:lpstr>1_Tema de Office</vt:lpstr>
      <vt:lpstr>Storage Providers for Durable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Manez</cp:lastModifiedBy>
  <cp:revision>68</cp:revision>
  <dcterms:created xsi:type="dcterms:W3CDTF">2018-11-16T16:29:33Z</dcterms:created>
  <dcterms:modified xsi:type="dcterms:W3CDTF">2022-09-15T12:48:55Z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2022-08-09T06:26:38Z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70d99cc1-0071-426d-9767-5cabaeb1f1f1</vt:lpwstr>
  </property>
  <property fmtid="{D5CDD505-2E9C-101B-9397-08002B2CF9AE}" pid="8" name="MSIP_Label_3e575051-ae9c-4f9b-beed-77532f7cfdad_ContentBits">
    <vt:lpwstr>0</vt:lpwstr>
  </property>
</Properties>
</file>